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22" r:id="rId12"/>
    <p:sldId id="316" r:id="rId13"/>
    <p:sldId id="317" r:id="rId14"/>
    <p:sldId id="318" r:id="rId15"/>
    <p:sldId id="319" r:id="rId16"/>
    <p:sldId id="320" r:id="rId17"/>
    <p:sldId id="321" r:id="rId18"/>
    <p:sldId id="323" r:id="rId19"/>
    <p:sldId id="306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709"/>
  </p:normalViewPr>
  <p:slideViewPr>
    <p:cSldViewPr>
      <p:cViewPr>
        <p:scale>
          <a:sx n="72" d="100"/>
          <a:sy n="72" d="100"/>
        </p:scale>
        <p:origin x="1224" y="7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F8FE5-1BCD-FD4A-AB9A-E477F2B79074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F9D41-BE40-2349-B8EB-534AB79940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35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F9D41-BE40-2349-B8EB-534AB79940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5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E6192-616C-C4ED-3037-4F83455D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3BD67-B25E-DB2F-3C4E-58489094D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ADAE5-7E6A-48E7-F67B-D31A3E91C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AEDDF-C776-052A-9C3A-8EDF89C9D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F9D41-BE40-2349-B8EB-534AB79940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9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62790-8E05-F2EC-35A3-159691BCC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409FD-0987-E294-C74B-9C75D847E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9E994-D478-6AEC-AB3C-38DE62118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790C-26C6-A098-C05E-C692ED85E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F9D41-BE40-2349-B8EB-534AB79940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8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0863580"/>
          </a:xfrm>
          <a:custGeom>
            <a:avLst/>
            <a:gdLst/>
            <a:ahLst/>
            <a:cxnLst/>
            <a:rect l="l" t="t" r="r" b="b"/>
            <a:pathLst>
              <a:path w="20104100" h="10863580">
                <a:moveTo>
                  <a:pt x="0" y="10863488"/>
                </a:moveTo>
                <a:lnTo>
                  <a:pt x="20104099" y="10863488"/>
                </a:lnTo>
                <a:lnTo>
                  <a:pt x="20104099" y="0"/>
                </a:lnTo>
                <a:lnTo>
                  <a:pt x="0" y="0"/>
                </a:lnTo>
                <a:lnTo>
                  <a:pt x="0" y="10863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0" y="0"/>
            <a:ext cx="20087137" cy="113085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75" y="6029078"/>
            <a:ext cx="20045148" cy="527947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2612" y="219884"/>
            <a:ext cx="2617721" cy="101931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10863488"/>
            <a:ext cx="20104100" cy="445134"/>
          </a:xfrm>
          <a:custGeom>
            <a:avLst/>
            <a:gdLst/>
            <a:ahLst/>
            <a:cxnLst/>
            <a:rect l="l" t="t" r="r" b="b"/>
            <a:pathLst>
              <a:path w="20104100" h="445134">
                <a:moveTo>
                  <a:pt x="20104100" y="0"/>
                </a:moveTo>
                <a:lnTo>
                  <a:pt x="0" y="0"/>
                </a:lnTo>
                <a:lnTo>
                  <a:pt x="0" y="445067"/>
                </a:lnTo>
                <a:lnTo>
                  <a:pt x="20104100" y="445067"/>
                </a:lnTo>
                <a:lnTo>
                  <a:pt x="20104100" y="0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000989"/>
            <a:ext cx="20104099" cy="530756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06277" y="219889"/>
            <a:ext cx="2614067" cy="101919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863488"/>
            <a:ext cx="20104100" cy="445134"/>
          </a:xfrm>
          <a:custGeom>
            <a:avLst/>
            <a:gdLst/>
            <a:ahLst/>
            <a:cxnLst/>
            <a:rect l="l" t="t" r="r" b="b"/>
            <a:pathLst>
              <a:path w="20104100" h="445134">
                <a:moveTo>
                  <a:pt x="20104100" y="0"/>
                </a:moveTo>
                <a:lnTo>
                  <a:pt x="0" y="0"/>
                </a:lnTo>
                <a:lnTo>
                  <a:pt x="0" y="445067"/>
                </a:lnTo>
                <a:lnTo>
                  <a:pt x="20104100" y="445067"/>
                </a:lnTo>
                <a:lnTo>
                  <a:pt x="20104100" y="0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3404" y="436176"/>
            <a:ext cx="15015210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1576" y="2676495"/>
            <a:ext cx="17058005" cy="6814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1552" y="10965576"/>
            <a:ext cx="5907405" cy="248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2023</a:t>
            </a:r>
            <a:r>
              <a:rPr spc="20" dirty="0"/>
              <a:t> </a:t>
            </a:r>
            <a:r>
              <a:rPr dirty="0"/>
              <a:t>BEINIT Group</a:t>
            </a:r>
            <a:r>
              <a:rPr spc="20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Companies.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62934" y="10894262"/>
            <a:ext cx="247015" cy="248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tiff"/><Relationship Id="rId4" Type="http://schemas.openxmlformats.org/officeDocument/2006/relationships/image" Target="cid:image003.jpg@01CA23EE.2092F15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81" y="0"/>
            <a:ext cx="20087137" cy="11308556"/>
            <a:chOff x="8481" y="0"/>
            <a:chExt cx="20087137" cy="1130855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1" y="0"/>
              <a:ext cx="20087137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4161" y="3560100"/>
              <a:ext cx="12324232" cy="77484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9814968" y="10787678"/>
            <a:ext cx="13652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B7A7ABFE-C7EC-12F4-59D7-CD8B5545D11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4811" y="425673"/>
            <a:ext cx="4052232" cy="1577896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B5DFD13F-4D45-CEEB-989F-34322C4DFE0E}"/>
              </a:ext>
            </a:extLst>
          </p:cNvPr>
          <p:cNvPicPr/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5"/>
          </a:xfrm>
          <a:prstGeom prst="rect">
            <a:avLst/>
          </a:prstGeom>
        </p:spPr>
      </p:pic>
      <p:sp>
        <p:nvSpPr>
          <p:cNvPr id="15" name="Body">
            <a:extLst>
              <a:ext uri="{FF2B5EF4-FFF2-40B4-BE49-F238E27FC236}">
                <a16:creationId xmlns:a16="http://schemas.microsoft.com/office/drawing/2014/main" id="{4CA67750-A962-238C-F9C1-F49A3B318455}"/>
              </a:ext>
            </a:extLst>
          </p:cNvPr>
          <p:cNvSpPr txBox="1">
            <a:spLocks/>
          </p:cNvSpPr>
          <p:nvPr/>
        </p:nvSpPr>
        <p:spPr>
          <a:xfrm>
            <a:off x="869548" y="656465"/>
            <a:ext cx="15171440" cy="2845018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9600">
                <a:solidFill>
                  <a:schemeClr val="bg1"/>
                </a:solidFill>
              </a:rPr>
              <a:t>Профессионалы в сфере энергетики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215D303B-4BF4-6E52-5622-169456E670D2}"/>
              </a:ext>
            </a:extLst>
          </p:cNvPr>
          <p:cNvSpPr txBox="1">
            <a:spLocks/>
          </p:cNvSpPr>
          <p:nvPr/>
        </p:nvSpPr>
        <p:spPr>
          <a:xfrm>
            <a:off x="869548" y="4556867"/>
            <a:ext cx="10782702" cy="25047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6000" b="0">
                <a:solidFill>
                  <a:srgbClr val="00A13A"/>
                </a:solidFill>
              </a:rPr>
              <a:t>Решения в области подготовки Нефти и Газа</a:t>
            </a:r>
            <a:endParaRPr lang="ru-RU" sz="6000" b="0" dirty="0">
              <a:solidFill>
                <a:srgbClr val="00A13A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67B6D-C451-52C0-1FFD-DEEC44BD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9C8E1A-1CFF-35AA-3950-C9BF39E552A0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6170279-E30F-0293-DDB6-E0E60B38854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361BDECD-AEEA-290D-8BDA-7E7CC517EEA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0428C1-24E8-E657-3AE6-9817D8A39A44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13568035-5726-62CF-3DB2-EC405107DC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159D4D25-92E9-A774-061C-3165073F186A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3EF43-36A0-F54D-DC07-7796B96F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058" y="457200"/>
            <a:ext cx="15147984" cy="822804"/>
          </a:xfrm>
        </p:spPr>
        <p:txBody>
          <a:bodyPr>
            <a:noAutofit/>
          </a:bodyPr>
          <a:lstStyle/>
          <a:p>
            <a:pPr algn="ctr"/>
            <a:r>
              <a:rPr lang="ru-RU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Подготовка нефти и газа</a:t>
            </a:r>
          </a:p>
        </p:txBody>
      </p:sp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7BB42394-6951-49EA-0CA1-5315ACAE0B4B}"/>
              </a:ext>
            </a:extLst>
          </p:cNvPr>
          <p:cNvSpPr/>
          <p:nvPr/>
        </p:nvSpPr>
        <p:spPr>
          <a:xfrm>
            <a:off x="331334" y="1493050"/>
            <a:ext cx="19441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BEINIT Energy </a:t>
            </a:r>
            <a:r>
              <a:rPr lang="ru-RU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проектирует, производит, устанавливает и эксплуатирует оборудование для подготовки нефти</a:t>
            </a:r>
            <a:r>
              <a:rPr lang="en-US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 газа</a:t>
            </a:r>
            <a:r>
              <a:rPr lang="en-US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2400" b="0" i="1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 месторождениях и компрессорное оборудование. Наша продукция изготовлена в модульной форме, что обеспечивает удобную и безопасную транспортировку и быстрый монтаж.</a:t>
            </a:r>
            <a:endParaRPr lang="en-US" sz="2400" b="0" i="1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DDEE9-C723-4E75-AA26-8DE6D009B620}"/>
              </a:ext>
            </a:extLst>
          </p:cNvPr>
          <p:cNvSpPr txBox="1"/>
          <p:nvPr/>
        </p:nvSpPr>
        <p:spPr>
          <a:xfrm>
            <a:off x="363151" y="3032823"/>
            <a:ext cx="8647034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Оборудование для подготовки и переработки газа: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Установки абсорбционной осушки газа.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</a:t>
            </a:r>
            <a:r>
              <a:rPr lang="ru-RU" sz="2400" b="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Пропановые</a:t>
            </a: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холодильные установки.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Установки холодной сепарации (Джоуля- Томсона).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 Аминовые установки </a:t>
            </a:r>
            <a:r>
              <a:rPr lang="ru-RU" sz="2400" b="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обессеривания</a:t>
            </a: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газа.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 Компрессоры.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6. Установки подготовки топливного газа.</a:t>
            </a:r>
          </a:p>
          <a:p>
            <a:pPr algn="l">
              <a:defRPr/>
            </a:pPr>
            <a:r>
              <a:rPr lang="ru-RU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Оборудование для подготовки нефти: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7. Двухфазные сепараторы (высокого и низкого давления, вертикальные и горизонтальные).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8. Трехфазные сепараторы (высокого и низкого давления, вертикальные и горизонтальные).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9. Фильтры – сепараторы (газо-адсорбционные).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 </a:t>
            </a:r>
            <a:r>
              <a:rPr lang="ru-RU" sz="2400" b="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Пескоотделители</a:t>
            </a: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11. </a:t>
            </a:r>
            <a:r>
              <a:rPr lang="ru-RU" sz="2400" b="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Обдувочные</a:t>
            </a: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скрубберы.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12. Сепараторы термического действия. </a:t>
            </a:r>
          </a:p>
          <a:p>
            <a:pPr algn="l">
              <a:defRPr/>
            </a:pPr>
            <a:r>
              <a:rPr lang="ru-RU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Прочее оборудование: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13. Системы подготовки воды.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14. Нагреватели промежуточным теплоносителем и линейные подогреватели.</a:t>
            </a:r>
          </a:p>
          <a:p>
            <a:pPr algn="l">
              <a:defRPr/>
            </a:pPr>
            <a:r>
              <a:rPr lang="ru-RU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15. Расходомеры</a:t>
            </a:r>
          </a:p>
        </p:txBody>
      </p:sp>
      <p:pic>
        <p:nvPicPr>
          <p:cNvPr id="7" name="Picture 2" descr="D:\doc20130519074528_001.jpg">
            <a:extLst>
              <a:ext uri="{FF2B5EF4-FFF2-40B4-BE49-F238E27FC236}">
                <a16:creationId xmlns:a16="http://schemas.microsoft.com/office/drawing/2014/main" id="{CFF8BFC1-4516-28FC-A211-85CFD2B8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185" y="3066283"/>
            <a:ext cx="10865468" cy="74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AFA5-6D1F-0A9A-2576-39E3C368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F1FDBE2-C391-3399-721C-C1968DA74AF5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AB1CC9B-C066-2372-514E-9DCDE5CE8D64}"/>
              </a:ext>
            </a:extLst>
          </p:cNvPr>
          <p:cNvSpPr txBox="1"/>
          <p:nvPr/>
        </p:nvSpPr>
        <p:spPr>
          <a:xfrm>
            <a:off x="19647208" y="10787678"/>
            <a:ext cx="304286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lang="en-GB" sz="155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550" dirty="0">
              <a:latin typeface="Arial MT"/>
              <a:cs typeface="Arial MT"/>
            </a:endParaRP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9851AB5F-0137-2DEF-8A63-4B51E0AB62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4811" y="425673"/>
            <a:ext cx="4052232" cy="1577896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F1B51A95-A8C2-CE85-DA79-DBE33465F579}"/>
              </a:ext>
            </a:extLst>
          </p:cNvPr>
          <p:cNvPicPr/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7862A-75E0-7EBB-652E-D364CED7A516}"/>
              </a:ext>
            </a:extLst>
          </p:cNvPr>
          <p:cNvSpPr txBox="1"/>
          <p:nvPr/>
        </p:nvSpPr>
        <p:spPr>
          <a:xfrm>
            <a:off x="1543311" y="5095548"/>
            <a:ext cx="1701747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6600" b="0" dirty="0">
                <a:solidFill>
                  <a:schemeClr val="bg1"/>
                </a:solidFill>
              </a:rPr>
              <a:t>Полный цикл услуг в нефтегазовой сфере</a:t>
            </a:r>
            <a:endParaRPr kumimoji="0" lang="ru-RU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43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E2049-AED6-E4FE-4085-5946B14F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5D452C-5E7D-07B7-36E5-2907B3CECE8C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F4EF5B-A746-FB76-7C27-B32BD5A328F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882660EB-FE1C-64E5-46FA-3273FFEC9D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68B04A-12A8-3008-4110-B645CBE940A2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72FCB9FC-C81E-D384-F7C2-08F8516F0E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D8FDF740-6940-BD64-F9D2-A24C4146FB76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D0026D-D566-B970-0993-568DB54DF6DD}"/>
              </a:ext>
            </a:extLst>
          </p:cNvPr>
          <p:cNvSpPr/>
          <p:nvPr/>
        </p:nvSpPr>
        <p:spPr>
          <a:xfrm>
            <a:off x="3813804" y="893879"/>
            <a:ext cx="12476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Полный цикл услуг в нефтегазовой сфере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83F21-7039-A145-0FFD-9F517200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48" y="5832461"/>
            <a:ext cx="18365265" cy="4933418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A1C2A60-B6E8-8D68-9056-9C3A2DBD79C4}"/>
              </a:ext>
            </a:extLst>
          </p:cNvPr>
          <p:cNvSpPr txBox="1">
            <a:spLocks/>
          </p:cNvSpPr>
          <p:nvPr/>
        </p:nvSpPr>
        <p:spPr>
          <a:xfrm>
            <a:off x="450850" y="1844675"/>
            <a:ext cx="8914432" cy="5490000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/>
              <a:buChar char="›"/>
              <a:defRPr sz="2000" b="0" i="0" kern="1200" cap="none" spc="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/>
              <a:buChar char="•"/>
              <a:tabLst/>
              <a:defRPr sz="1500" b="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›"/>
              <a:defRPr sz="15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 marL="344488" indent="-17145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›"/>
              <a:defRPr sz="15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 marL="517525" indent="-173038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Lucida Grande"/>
              <a:buChar char="›"/>
              <a:defRPr sz="1500" i="1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  <a:lvl6pPr marL="688975" indent="-17145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Lucida Grande"/>
              <a:buChar char="›"/>
              <a:defRPr sz="1500" i="1" kern="1200" baseline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688975" indent="-171450" algn="l" defTabSz="914400" rtl="0" eaLnBrk="1" latinLnBrk="0" hangingPunct="1">
              <a:lnSpc>
                <a:spcPts val="1500"/>
              </a:lnSpc>
              <a:spcBef>
                <a:spcPts val="150"/>
              </a:spcBef>
              <a:spcAft>
                <a:spcPts val="300"/>
              </a:spcAft>
              <a:buFont typeface="Arial" pitchFamily="34" charset="0"/>
              <a:buChar char="•"/>
              <a:defRPr sz="1200" b="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00A13A"/>
                </a:solidFill>
              </a:rPr>
              <a:t>Полный цикл услуг</a:t>
            </a:r>
            <a:r>
              <a:rPr lang="en-US" sz="3200" b="1" dirty="0">
                <a:solidFill>
                  <a:srgbClr val="00A13A"/>
                </a:solidFill>
              </a:rPr>
              <a:t>:</a:t>
            </a:r>
            <a:endParaRPr lang="ru-RU" sz="3200" b="1" dirty="0">
              <a:solidFill>
                <a:srgbClr val="00A13A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A13A"/>
                </a:solidFill>
              </a:rPr>
              <a:t>Проектирование, снабжение, изготовление оборудования, строительство, пусконаладочные работы, управление проектами и консультирование, а так же эксплуатационные и ремонтные работы в переработке, хранении и транспортировке нефти и газа.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AA1819-CFBE-5392-1839-5B47294819CC}"/>
              </a:ext>
            </a:extLst>
          </p:cNvPr>
          <p:cNvSpPr txBox="1">
            <a:spLocks/>
          </p:cNvSpPr>
          <p:nvPr/>
        </p:nvSpPr>
        <p:spPr>
          <a:xfrm>
            <a:off x="9158943" y="2446087"/>
            <a:ext cx="7523116" cy="31916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/>
              <a:buChar char="›"/>
              <a:defRPr sz="2000" b="0" i="0" kern="1200" cap="none" spc="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Pct val="25000"/>
              <a:buFont typeface="Arial"/>
              <a:buChar char="•"/>
              <a:tabLst/>
              <a:defRPr sz="1500" b="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176400" indent="-17640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›"/>
              <a:defRPr sz="15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 marL="344488" indent="-17145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›"/>
              <a:defRPr sz="150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 marL="517525" indent="-173038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Lucida Grande"/>
              <a:buChar char="›"/>
              <a:defRPr sz="1500" i="1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  <a:lvl6pPr marL="688975" indent="-171450" algn="l" defTabSz="914400" rtl="0" eaLnBrk="1" latinLnBrk="0" hangingPunct="1">
              <a:lnSpc>
                <a:spcPts val="18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Lucida Grande"/>
              <a:buChar char="›"/>
              <a:defRPr sz="1500" i="1" kern="1200" baseline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688975" indent="-171450" algn="l" defTabSz="914400" rtl="0" eaLnBrk="1" latinLnBrk="0" hangingPunct="1">
              <a:lnSpc>
                <a:spcPts val="1500"/>
              </a:lnSpc>
              <a:spcBef>
                <a:spcPts val="150"/>
              </a:spcBef>
              <a:spcAft>
                <a:spcPts val="300"/>
              </a:spcAft>
              <a:buFont typeface="Arial" pitchFamily="34" charset="0"/>
              <a:buChar char="•"/>
              <a:defRPr sz="1200" b="0" kern="1200" baseline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3200" dirty="0">
                <a:solidFill>
                  <a:srgbClr val="00A13A"/>
                </a:solidFill>
              </a:rPr>
              <a:t>Многолетний опыт в предоставлении безопасных, качественных, гибких оперативных решений в области нефти и газа.</a:t>
            </a:r>
            <a:endParaRPr lang="en-US" sz="3200" dirty="0">
              <a:solidFill>
                <a:srgbClr val="00A1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3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E8C4D-6004-87B8-EE71-2C223767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06CF09-C784-82F6-1202-B27AC052C27A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7B62E62-DBA1-44C7-5425-D15C0ACE4AA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2BB5EE5-A48C-B077-899D-FD49FC2D599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03341E-326E-1274-C896-CFA46AFC34F5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DAE4F935-8112-B38E-8879-599C34E3B9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B84F08C0-3155-8B37-4567-D823962E3499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327D6-EF51-CF0B-4B12-7CBC59F8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5" y="167584"/>
            <a:ext cx="14166850" cy="911090"/>
          </a:xfrm>
          <a:noFill/>
        </p:spPr>
        <p:txBody>
          <a:bodyPr>
            <a:normAutofit/>
          </a:bodyPr>
          <a:lstStyle/>
          <a:p>
            <a:r>
              <a:rPr lang="ru-RU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Предварительное и Детальное Проектирование</a:t>
            </a:r>
            <a:endParaRPr lang="en-US" sz="4800" b="0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54D22-5DFD-5E2E-B88B-6544820EB637}"/>
              </a:ext>
            </a:extLst>
          </p:cNvPr>
          <p:cNvSpPr txBox="1"/>
          <p:nvPr/>
        </p:nvSpPr>
        <p:spPr>
          <a:xfrm>
            <a:off x="201553" y="1224750"/>
            <a:ext cx="12593698" cy="9520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3600" b="0" dirty="0"/>
              <a:t>Опытные инженеры в проектных центрах на Ближнем Востоке, Азии и Европе.</a:t>
            </a:r>
          </a:p>
          <a:p>
            <a:pPr algn="l"/>
            <a:endParaRPr lang="ru-RU" sz="3600" b="0" dirty="0"/>
          </a:p>
          <a:p>
            <a:pPr algn="l"/>
            <a:r>
              <a:rPr lang="ru-RU" sz="3600" b="0" dirty="0"/>
              <a:t>Выполнение работ от разработки концепции, анализа экономической целесообразности, подготовки </a:t>
            </a:r>
            <a:r>
              <a:rPr lang="ru-RU" sz="3600" b="0" dirty="0" err="1"/>
              <a:t>предпроектной</a:t>
            </a:r>
            <a:r>
              <a:rPr lang="ru-RU" sz="3600" b="0" dirty="0"/>
              <a:t> документации (FEED) до детального проектирования.</a:t>
            </a:r>
          </a:p>
          <a:p>
            <a:pPr algn="l"/>
            <a:endParaRPr lang="ru-RU" sz="3600" b="0" dirty="0"/>
          </a:p>
          <a:p>
            <a:pPr algn="l"/>
            <a:r>
              <a:rPr lang="ru-RU" sz="3600" b="0" dirty="0"/>
              <a:t>Полностью интегрированная команда разработает технологические процессы и производственные объекты, инженерные коммуникации и инфраструктуру.</a:t>
            </a:r>
          </a:p>
          <a:p>
            <a:pPr algn="l"/>
            <a:endParaRPr lang="ru-RU" sz="3600" b="0" dirty="0"/>
          </a:p>
          <a:p>
            <a:pPr algn="l"/>
            <a:r>
              <a:rPr lang="ru-RU" sz="3600" b="0" dirty="0"/>
              <a:t>Большой опыт в работе с международными нормами и стандартами, в том числе ГОСТ.</a:t>
            </a:r>
          </a:p>
          <a:p>
            <a:pPr algn="l"/>
            <a:endParaRPr lang="ru-RU" sz="3600" b="0" dirty="0"/>
          </a:p>
          <a:p>
            <a:pPr algn="l"/>
            <a:r>
              <a:rPr lang="ru-RU" sz="3600" b="0" dirty="0"/>
              <a:t>Большой опыт в использовании специализированного программного обеспечения для проектирования.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C05201-B189-A4E7-F82B-300740E8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r="24619"/>
          <a:stretch>
            <a:fillRect/>
          </a:stretch>
        </p:blipFill>
        <p:spPr bwMode="auto">
          <a:xfrm>
            <a:off x="14022876" y="1964043"/>
            <a:ext cx="5540058" cy="40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0DBD30-4936-2D8D-9475-8D5B152D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27971"/>
          <a:stretch>
            <a:fillRect/>
          </a:stretch>
        </p:blipFill>
        <p:spPr bwMode="auto">
          <a:xfrm>
            <a:off x="14022876" y="6470380"/>
            <a:ext cx="5540058" cy="376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9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8056-8069-70AA-984D-63BC75DD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75C280-0B13-AC88-FD92-4720FFBF9AEE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F3C82B8-72A8-7E14-9F08-D3C05237A71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9F8982B5-A260-8024-4379-EC63ABEA8B2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7E921-3421-BED9-64C6-ABC686CE9B23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2D69A5A5-41DB-A331-1A65-B4690D4479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33C837EF-C326-2A05-64D2-82283EFD8F11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17B11-37FF-5C2F-DC54-1217E7D2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3" y="469980"/>
            <a:ext cx="3088055" cy="5595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3E4704-84D2-5F2A-B0A7-B38AA1E9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925" y="167584"/>
            <a:ext cx="8604250" cy="861904"/>
          </a:xfrm>
        </p:spPr>
        <p:txBody>
          <a:bodyPr>
            <a:normAutofit/>
          </a:bodyPr>
          <a:lstStyle/>
          <a:p>
            <a:r>
              <a:rPr lang="ru-RU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Производство оборудования</a:t>
            </a:r>
            <a:endParaRPr lang="en-US" sz="4800" b="0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79D19-6254-8868-C1B7-8A29E98D5EC2}"/>
              </a:ext>
            </a:extLst>
          </p:cNvPr>
          <p:cNvSpPr txBox="1"/>
          <p:nvPr/>
        </p:nvSpPr>
        <p:spPr>
          <a:xfrm>
            <a:off x="450850" y="1463675"/>
            <a:ext cx="19250149" cy="55194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200" b="0" dirty="0">
                <a:solidFill>
                  <a:srgbClr val="7AB1D3"/>
                </a:solidFill>
              </a:rPr>
              <a:t>	</a:t>
            </a:r>
            <a:r>
              <a:rPr lang="en-GB" sz="3200" b="0" dirty="0">
                <a:solidFill>
                  <a:srgbClr val="7AB1D3"/>
                </a:solidFill>
              </a:rPr>
              <a:t>		</a:t>
            </a:r>
            <a:r>
              <a:rPr lang="en-US" sz="3200" b="0" dirty="0">
                <a:solidFill>
                  <a:srgbClr val="00A13A"/>
                </a:solidFill>
              </a:rPr>
              <a:t>BEINIT Energy </a:t>
            </a:r>
            <a:r>
              <a:rPr lang="ru-RU" sz="3200" b="0" dirty="0">
                <a:solidFill>
                  <a:srgbClr val="00A13A"/>
                </a:solidFill>
              </a:rPr>
              <a:t>имеет 20-летнее партнерство с </a:t>
            </a:r>
            <a:r>
              <a:rPr lang="en-US" sz="3200" b="0" dirty="0">
                <a:solidFill>
                  <a:srgbClr val="00A13A"/>
                </a:solidFill>
              </a:rPr>
              <a:t>Fabtech International</a:t>
            </a:r>
            <a:endParaRPr lang="ru-RU" sz="3200" b="0" dirty="0">
              <a:solidFill>
                <a:srgbClr val="00A13A"/>
              </a:solidFill>
            </a:endParaRPr>
          </a:p>
          <a:p>
            <a:endParaRPr lang="en-US" sz="3200" dirty="0">
              <a:solidFill>
                <a:srgbClr val="7AB1D3"/>
              </a:solidFill>
            </a:endParaRPr>
          </a:p>
          <a:p>
            <a:pPr algn="l"/>
            <a:r>
              <a:rPr lang="ru-RU" sz="3200" b="0" dirty="0"/>
              <a:t>	</a:t>
            </a:r>
            <a:r>
              <a:rPr lang="en-GB" sz="3200" b="0" dirty="0"/>
              <a:t>FABTECH </a:t>
            </a:r>
            <a:r>
              <a:rPr lang="ru-RU" sz="3200" b="0" dirty="0"/>
              <a:t>является одним из ведущих изготовителей оборудования в регионе, предоставляющим услуги для нефтегазовой отрасли</a:t>
            </a:r>
          </a:p>
          <a:p>
            <a:pPr algn="l"/>
            <a:r>
              <a:rPr lang="ru-RU" sz="3200" b="0" dirty="0"/>
              <a:t>	Свыше</a:t>
            </a:r>
            <a:r>
              <a:rPr lang="en-GB" sz="3200" b="0" dirty="0"/>
              <a:t> 600,000 m2 </a:t>
            </a:r>
            <a:r>
              <a:rPr lang="ru-RU" sz="3200" b="0" dirty="0"/>
              <a:t>производственных площадей</a:t>
            </a:r>
            <a:r>
              <a:rPr lang="en-GB" sz="3200" b="0" dirty="0"/>
              <a:t>, </a:t>
            </a:r>
            <a:r>
              <a:rPr lang="ru-RU" sz="3200" b="0" dirty="0"/>
              <a:t>включая</a:t>
            </a:r>
            <a:r>
              <a:rPr lang="en-GB" sz="3200" b="0" dirty="0"/>
              <a:t> 80,000 m2 </a:t>
            </a:r>
            <a:r>
              <a:rPr lang="ru-RU" sz="3200" b="0" dirty="0"/>
              <a:t>закрытых</a:t>
            </a:r>
            <a:r>
              <a:rPr lang="en-US" sz="3200" b="0" dirty="0"/>
              <a:t> </a:t>
            </a:r>
            <a:r>
              <a:rPr lang="ru-RU" sz="3200" b="0" dirty="0"/>
              <a:t>помещений</a:t>
            </a:r>
            <a:endParaRPr lang="en-GB" sz="3200" b="0" dirty="0"/>
          </a:p>
          <a:p>
            <a:pPr algn="l"/>
            <a:r>
              <a:rPr lang="ru-RU" sz="3200" b="0" dirty="0"/>
              <a:t>	</a:t>
            </a:r>
            <a:r>
              <a:rPr lang="en-GB" sz="3200" b="0" dirty="0"/>
              <a:t>3,000 </a:t>
            </a:r>
            <a:r>
              <a:rPr lang="ru-RU" sz="3200" b="0" dirty="0"/>
              <a:t>рабочих</a:t>
            </a:r>
            <a:r>
              <a:rPr lang="en-GB" sz="3200" b="0" dirty="0"/>
              <a:t> &amp; 300 </a:t>
            </a:r>
            <a:r>
              <a:rPr lang="ru-RU" sz="3200" b="0" dirty="0"/>
              <a:t>сотрудников</a:t>
            </a:r>
            <a:r>
              <a:rPr lang="en-GB" sz="3200" b="0" dirty="0"/>
              <a:t> </a:t>
            </a:r>
            <a:r>
              <a:rPr lang="ru-RU" sz="3200" b="0" dirty="0"/>
              <a:t>работающих в</a:t>
            </a:r>
            <a:r>
              <a:rPr lang="en-GB" sz="3200" b="0" dirty="0"/>
              <a:t> 2 </a:t>
            </a:r>
            <a:r>
              <a:rPr lang="ru-RU" sz="3200" b="0" dirty="0"/>
              <a:t>смены</a:t>
            </a:r>
            <a:r>
              <a:rPr lang="en-GB" sz="3200" b="0" dirty="0"/>
              <a:t> (</a:t>
            </a:r>
            <a:r>
              <a:rPr lang="ru-RU" sz="3200" b="0" dirty="0"/>
              <a:t>день</a:t>
            </a:r>
            <a:r>
              <a:rPr lang="en-GB" sz="3200" b="0" dirty="0"/>
              <a:t> &amp; </a:t>
            </a:r>
            <a:r>
              <a:rPr lang="ru-RU" sz="3200" b="0" dirty="0"/>
              <a:t>ночь</a:t>
            </a:r>
            <a:r>
              <a:rPr lang="en-GB" sz="3200" b="0" dirty="0"/>
              <a:t>) </a:t>
            </a:r>
            <a:r>
              <a:rPr lang="ru-RU" sz="3200" b="0" dirty="0"/>
              <a:t>ежедневно</a:t>
            </a:r>
            <a:r>
              <a:rPr lang="en-GB" sz="3200" b="0" dirty="0"/>
              <a:t>.</a:t>
            </a:r>
          </a:p>
          <a:p>
            <a:pPr algn="l"/>
            <a:r>
              <a:rPr lang="ru-RU" sz="3200" b="0" dirty="0"/>
              <a:t>	 Мостовые краны как на закрытых так и открытых площадках, козловые краны на открытых площадках с возможностью подъема конструкций и их компонентов весом более 2000 тонн.</a:t>
            </a:r>
            <a:endParaRPr lang="en-GB" sz="3200" b="0" dirty="0"/>
          </a:p>
          <a:p>
            <a:pPr algn="l"/>
            <a:r>
              <a:rPr lang="ru-RU" sz="3200" b="0" dirty="0"/>
              <a:t>	Специализированный механический цех с линями расточных, сверлильных, прокатных и других станков</a:t>
            </a:r>
          </a:p>
          <a:p>
            <a:pPr algn="l"/>
            <a:r>
              <a:rPr lang="ru-RU" sz="3200" b="0" dirty="0"/>
              <a:t>	Самое современное обеспечение контроля качества для достижения мировых стандартов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E53B8-F775-E835-DD0F-30E67F079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202" y="7558933"/>
            <a:ext cx="11530797" cy="3418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4B50B-5CF6-FEC4-646D-327C8003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52" y="7558933"/>
            <a:ext cx="8159219" cy="33101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A9EEDB-9ED3-3B11-8F35-CDE306459322}"/>
              </a:ext>
            </a:extLst>
          </p:cNvPr>
          <p:cNvSpPr/>
          <p:nvPr/>
        </p:nvSpPr>
        <p:spPr>
          <a:xfrm>
            <a:off x="857920" y="7101757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/>
              <a:t>Machinery Examples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E0D5B-D8F3-4B9F-114E-5E7AD96C47A1}"/>
              </a:ext>
            </a:extLst>
          </p:cNvPr>
          <p:cNvSpPr/>
          <p:nvPr/>
        </p:nvSpPr>
        <p:spPr>
          <a:xfrm>
            <a:off x="10814050" y="7101757"/>
            <a:ext cx="1789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/>
              <a:t>Project Examples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23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B25C-D223-D56E-C700-8359144B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F22A23-C027-B1BC-1667-1417F5E68B4B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FEFCED8-AF55-103B-86F4-38AF8D380BB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5214A3CD-3AE9-FD9F-1B27-0F11382CC20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56830-C28F-7CAA-1385-C5D0026BD70A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FBEC3517-DB96-3FE7-8424-6A83F11D5E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E8E47E01-19B8-8F7A-DB8E-A854B6C0CEA2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00C3A-2124-E2B2-D68F-578B035C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525" y="665954"/>
            <a:ext cx="11957050" cy="797721"/>
          </a:xfrm>
        </p:spPr>
        <p:txBody>
          <a:bodyPr>
            <a:normAutofit/>
          </a:bodyPr>
          <a:lstStyle/>
          <a:p>
            <a:r>
              <a:rPr lang="ru-RU" altLang="en-US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Монтаж Оборудования</a:t>
            </a:r>
            <a:r>
              <a:rPr lang="en-IE" altLang="en-US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altLang="en-US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 Строительство</a:t>
            </a:r>
            <a:endParaRPr lang="en-IE" altLang="en-US" sz="4800" b="0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EA4A6-5225-7BCE-E258-96E60062306E}"/>
              </a:ext>
            </a:extLst>
          </p:cNvPr>
          <p:cNvSpPr txBox="1"/>
          <p:nvPr/>
        </p:nvSpPr>
        <p:spPr>
          <a:xfrm>
            <a:off x="201552" y="1796020"/>
            <a:ext cx="12384895" cy="8781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IE" sz="3200" b="0" dirty="0"/>
              <a:t>	</a:t>
            </a:r>
            <a:r>
              <a:rPr lang="ru-RU" sz="3200" b="0" dirty="0"/>
              <a:t>Самые современные технологии в области промышленной безопасности, охране окружающей среды и системе управления качеством</a:t>
            </a:r>
          </a:p>
          <a:p>
            <a:pPr algn="l"/>
            <a:endParaRPr lang="ru-RU" sz="2000" b="0" dirty="0"/>
          </a:p>
          <a:p>
            <a:pPr algn="l"/>
            <a:r>
              <a:rPr lang="en-IE" sz="3200" b="0" dirty="0"/>
              <a:t>	</a:t>
            </a:r>
            <a:r>
              <a:rPr lang="ru-RU" sz="3200" b="0" dirty="0"/>
              <a:t> Специализированная многопрофильная группа для обслуживания </a:t>
            </a:r>
            <a:r>
              <a:rPr lang="en-IE" sz="3200" b="0" dirty="0"/>
              <a:t>EPC</a:t>
            </a:r>
            <a:r>
              <a:rPr lang="ru-RU" sz="3200" b="0" dirty="0"/>
              <a:t> проектов</a:t>
            </a:r>
          </a:p>
          <a:p>
            <a:pPr algn="l"/>
            <a:endParaRPr lang="ru-RU" sz="2400" b="0" dirty="0"/>
          </a:p>
          <a:p>
            <a:pPr algn="just"/>
            <a:r>
              <a:rPr lang="en-IE" sz="3200" b="0" dirty="0"/>
              <a:t>	</a:t>
            </a:r>
            <a:r>
              <a:rPr lang="ru-RU" sz="3200" b="0" dirty="0">
                <a:cs typeface="Arial" charset="0"/>
              </a:rPr>
              <a:t>Возможность работать на всех важнейших месторождениях по всему миру.</a:t>
            </a:r>
            <a:endParaRPr lang="en-US" sz="3200" b="0" dirty="0">
              <a:cs typeface="Arial" charset="0"/>
            </a:endParaRPr>
          </a:p>
          <a:p>
            <a:pPr algn="l"/>
            <a:endParaRPr lang="ru-RU" sz="2400" b="0" dirty="0"/>
          </a:p>
          <a:p>
            <a:pPr algn="l"/>
            <a:r>
              <a:rPr lang="ru-RU" sz="3200" b="0" dirty="0"/>
              <a:t>	Обученный и опытный персонал на всех уровнях, от менеджеров до рабочих</a:t>
            </a:r>
          </a:p>
          <a:p>
            <a:pPr algn="l"/>
            <a:endParaRPr lang="ru-RU" sz="2400" b="0" dirty="0"/>
          </a:p>
          <a:p>
            <a:pPr algn="l"/>
            <a:r>
              <a:rPr lang="en-IE" sz="3200" b="0" dirty="0"/>
              <a:t>	</a:t>
            </a:r>
            <a:r>
              <a:rPr lang="ru-RU" sz="3200" b="0" dirty="0"/>
              <a:t>Весь необходимый набор оборудования для монтажа, строительства, пуско-наладки и т.д.</a:t>
            </a:r>
          </a:p>
          <a:p>
            <a:pPr algn="l"/>
            <a:endParaRPr lang="ru-RU" sz="2400" b="0" dirty="0"/>
          </a:p>
          <a:p>
            <a:pPr algn="l"/>
            <a:r>
              <a:rPr lang="en-IE" sz="3200" b="0" dirty="0"/>
              <a:t>	</a:t>
            </a:r>
            <a:r>
              <a:rPr lang="ru-RU" sz="3200" b="0" dirty="0"/>
              <a:t>Системное планирование логистики, транспортировки и использования подъемного оборудования.</a:t>
            </a:r>
          </a:p>
          <a:p>
            <a:pPr algn="l"/>
            <a:endParaRPr lang="ru-RU" sz="3200" b="0" dirty="0"/>
          </a:p>
        </p:txBody>
      </p:sp>
      <p:pic>
        <p:nvPicPr>
          <p:cNvPr id="5" name="Picture 24" descr="http://www.adgas.com/adgasen/Portals/3/TTTGallery/Das%20Island%20Gallery/das1larg.jpg">
            <a:extLst>
              <a:ext uri="{FF2B5EF4-FFF2-40B4-BE49-F238E27FC236}">
                <a16:creationId xmlns:a16="http://schemas.microsoft.com/office/drawing/2014/main" id="{5DF3ED21-4268-6CBE-6501-5CBACADE01B1}"/>
              </a:ext>
            </a:extLst>
          </p:cNvPr>
          <p:cNvPicPr>
            <a:picLocks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4700250" y="6239442"/>
            <a:ext cx="4582309" cy="3118586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BBE0E3">
                <a:shade val="95000"/>
                <a:satMod val="105000"/>
              </a:srgbClr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DAB31-2FB4-826C-8627-53CFEA10B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250" y="2178305"/>
            <a:ext cx="4438341" cy="37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57ED-C961-2081-CBE2-CF4813B49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C5B4AA-C4AF-1D7C-B04F-D7C3684AA80D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9BAC4A-E336-EFB9-2B1C-D9B92089353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DEDFFEA-7EB7-F4A4-A4CC-749078C95A3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1E55D-5FCF-367D-9FB8-93D1493EF2C6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C38D4ABD-3D4F-BF56-CD89-DF54B2D159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84408DD5-7616-ADF8-1558-1EDC37EA4BBA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71689A4-1BFC-21D1-90C7-799844FA69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3983" y="-48832"/>
            <a:ext cx="12216134" cy="228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ru-RU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Пуско-наладочные работы</a:t>
            </a:r>
            <a:endParaRPr sz="4800" b="0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8CE21-0B6F-7C97-D836-0BB50662F417}"/>
              </a:ext>
            </a:extLst>
          </p:cNvPr>
          <p:cNvSpPr/>
          <p:nvPr/>
        </p:nvSpPr>
        <p:spPr bwMode="auto">
          <a:xfrm>
            <a:off x="846697" y="1905157"/>
            <a:ext cx="4401485" cy="43107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2A519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1C089-6DA3-8CF2-7A7E-BC7CB8045408}"/>
              </a:ext>
            </a:extLst>
          </p:cNvPr>
          <p:cNvSpPr txBox="1"/>
          <p:nvPr/>
        </p:nvSpPr>
        <p:spPr>
          <a:xfrm>
            <a:off x="846697" y="2007002"/>
            <a:ext cx="4401485" cy="67981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Сопровождение строительства</a:t>
            </a:r>
            <a:endParaRPr lang="en-GB" sz="105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2212D-108E-3EEB-5460-78D5BEE59F25}"/>
              </a:ext>
            </a:extLst>
          </p:cNvPr>
          <p:cNvSpPr txBox="1"/>
          <p:nvPr/>
        </p:nvSpPr>
        <p:spPr>
          <a:xfrm>
            <a:off x="806256" y="3146748"/>
            <a:ext cx="4593302" cy="29424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spcAft>
                <a:spcPts val="300"/>
              </a:spcAft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На этапах:</a:t>
            </a:r>
          </a:p>
          <a:p>
            <a:pPr marL="342900" indent="-3429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Проектирования</a:t>
            </a: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Общестроительных работы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Механических работ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Прокладки трубопроводов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Сварки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Электрики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КИП и А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A955D7-2018-7863-8774-8E82A67F65EC}"/>
              </a:ext>
            </a:extLst>
          </p:cNvPr>
          <p:cNvSpPr/>
          <p:nvPr/>
        </p:nvSpPr>
        <p:spPr bwMode="auto">
          <a:xfrm>
            <a:off x="4351897" y="3540283"/>
            <a:ext cx="4401485" cy="43107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2A519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CA22C-506A-E0C6-A5D5-360AEF9723DE}"/>
              </a:ext>
            </a:extLst>
          </p:cNvPr>
          <p:cNvSpPr txBox="1"/>
          <p:nvPr/>
        </p:nvSpPr>
        <p:spPr>
          <a:xfrm>
            <a:off x="4800039" y="3925967"/>
            <a:ext cx="4401485" cy="89301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Пуско-наладка</a:t>
            </a:r>
            <a:endParaRPr lang="en-GB" sz="32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algn="l"/>
            <a:r>
              <a:rPr lang="en-GB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&amp; </a:t>
            </a:r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Тестирование</a:t>
            </a:r>
            <a:endParaRPr lang="en-GB" sz="105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B418B-E771-2EF0-9468-FD0A7DDCD780}"/>
              </a:ext>
            </a:extLst>
          </p:cNvPr>
          <p:cNvSpPr txBox="1"/>
          <p:nvPr/>
        </p:nvSpPr>
        <p:spPr>
          <a:xfrm>
            <a:off x="4824826" y="4995072"/>
            <a:ext cx="3736276" cy="290957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Гидротестирование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Продувка воздухом и паром</a:t>
            </a: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Химическая очистка</a:t>
            </a: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Электрооборудования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КИП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8C0B40-AC38-4E5A-3E83-082D5D3308C0}"/>
              </a:ext>
            </a:extLst>
          </p:cNvPr>
          <p:cNvSpPr/>
          <p:nvPr/>
        </p:nvSpPr>
        <p:spPr bwMode="auto">
          <a:xfrm>
            <a:off x="242497" y="6056326"/>
            <a:ext cx="4401485" cy="43107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2A519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837D3-B36F-F177-7272-F4364D9833F0}"/>
              </a:ext>
            </a:extLst>
          </p:cNvPr>
          <p:cNvSpPr txBox="1"/>
          <p:nvPr/>
        </p:nvSpPr>
        <p:spPr>
          <a:xfrm>
            <a:off x="231061" y="6416999"/>
            <a:ext cx="4401485" cy="67981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Контроль качества</a:t>
            </a:r>
            <a:endParaRPr lang="en-GB" sz="105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11926-D7DD-1813-3C47-02DB0E229107}"/>
              </a:ext>
            </a:extLst>
          </p:cNvPr>
          <p:cNvSpPr txBox="1"/>
          <p:nvPr/>
        </p:nvSpPr>
        <p:spPr>
          <a:xfrm>
            <a:off x="498953" y="7248461"/>
            <a:ext cx="3736276" cy="290957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Инспекции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276225" lvl="1" indent="-179388" algn="l">
              <a:spcAft>
                <a:spcPts val="300"/>
              </a:spcAft>
              <a:buFont typeface="Arial" pitchFamily="34" charset="0"/>
              <a:buChar char="-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Общестроительные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276225" lvl="1" indent="-179388" algn="l">
              <a:spcAft>
                <a:spcPts val="300"/>
              </a:spcAft>
              <a:buFont typeface="Arial" pitchFamily="34" charset="0"/>
              <a:buChar char="-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Механизмов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276225" lvl="1" indent="-179388" algn="l">
              <a:spcAft>
                <a:spcPts val="300"/>
              </a:spcAft>
              <a:buFont typeface="Arial" pitchFamily="34" charset="0"/>
              <a:buChar char="-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Сварки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276225" lvl="1" indent="-179388" algn="l">
              <a:spcAft>
                <a:spcPts val="300"/>
              </a:spcAft>
              <a:buFont typeface="Arial" pitchFamily="34" charset="0"/>
              <a:buChar char="-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Электрооборудования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276225" lvl="1" indent="-179388" algn="l">
              <a:spcAft>
                <a:spcPts val="300"/>
              </a:spcAft>
              <a:buFont typeface="Arial" pitchFamily="34" charset="0"/>
              <a:buChar char="-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КИП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85738" lvl="1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Составление дефектных ведомостей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2A5826-CD92-6C9C-DDC7-2441B98A118E}"/>
              </a:ext>
            </a:extLst>
          </p:cNvPr>
          <p:cNvSpPr/>
          <p:nvPr/>
        </p:nvSpPr>
        <p:spPr bwMode="auto">
          <a:xfrm>
            <a:off x="4036859" y="7865623"/>
            <a:ext cx="4401485" cy="28159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2A519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691567-C98F-37E7-BFC2-F1CF9638ED95}"/>
              </a:ext>
            </a:extLst>
          </p:cNvPr>
          <p:cNvSpPr txBox="1"/>
          <p:nvPr/>
        </p:nvSpPr>
        <p:spPr>
          <a:xfrm>
            <a:off x="3914101" y="8016875"/>
            <a:ext cx="4401485" cy="67981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Исходные данные</a:t>
            </a:r>
            <a:endParaRPr lang="en-GB" sz="105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CBC33C-8AED-B770-43D3-EB0BCD237762}"/>
              </a:ext>
            </a:extLst>
          </p:cNvPr>
          <p:cNvSpPr txBox="1"/>
          <p:nvPr/>
        </p:nvSpPr>
        <p:spPr>
          <a:xfrm>
            <a:off x="4486974" y="8702675"/>
            <a:ext cx="3736276" cy="290957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Программы</a:t>
            </a:r>
            <a:r>
              <a:rPr lang="en-GB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 (IDB)</a:t>
            </a: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en-GB" sz="20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P&amp;Ids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Поточные линии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Список оборудования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Список подсистем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B49C4-ADF3-E14C-0721-3058D6604BD9}"/>
              </a:ext>
            </a:extLst>
          </p:cNvPr>
          <p:cNvSpPr/>
          <p:nvPr/>
        </p:nvSpPr>
        <p:spPr bwMode="auto">
          <a:xfrm>
            <a:off x="5248181" y="1724843"/>
            <a:ext cx="4401485" cy="1953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2A519E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B115A7-D963-9BF3-00D1-674579FE0D1D}"/>
              </a:ext>
            </a:extLst>
          </p:cNvPr>
          <p:cNvSpPr txBox="1"/>
          <p:nvPr/>
        </p:nvSpPr>
        <p:spPr>
          <a:xfrm>
            <a:off x="5267580" y="1751559"/>
            <a:ext cx="4401485" cy="97121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Raleway" panose="020B0503030101060003" pitchFamily="34" charset="77"/>
              </a:rPr>
              <a:t>Коммуникации с заказчиком</a:t>
            </a:r>
            <a:endParaRPr lang="en-GB" sz="105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D5B6C-5BB9-468E-91FC-B6A6701B2801}"/>
              </a:ext>
            </a:extLst>
          </p:cNvPr>
          <p:cNvSpPr txBox="1"/>
          <p:nvPr/>
        </p:nvSpPr>
        <p:spPr>
          <a:xfrm>
            <a:off x="5641795" y="2722777"/>
            <a:ext cx="3736276" cy="95530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Листы замечаний</a:t>
            </a:r>
          </a:p>
          <a:p>
            <a:pPr marL="179388" indent="-179388"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Raleway" panose="020B0503030101060003" pitchFamily="34" charset="77"/>
              </a:rPr>
              <a:t>Отчеты</a:t>
            </a:r>
            <a:endParaRPr lang="en-GB" sz="20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24" name="Curved Down Arrow 56">
            <a:extLst>
              <a:ext uri="{FF2B5EF4-FFF2-40B4-BE49-F238E27FC236}">
                <a16:creationId xmlns:a16="http://schemas.microsoft.com/office/drawing/2014/main" id="{4C5ED1CD-F26F-2F24-7783-5858DBDA2EDD}"/>
              </a:ext>
            </a:extLst>
          </p:cNvPr>
          <p:cNvSpPr/>
          <p:nvPr/>
        </p:nvSpPr>
        <p:spPr bwMode="auto">
          <a:xfrm>
            <a:off x="9670766" y="1540739"/>
            <a:ext cx="4401485" cy="1821704"/>
          </a:xfrm>
          <a:prstGeom prst="curved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700" b="0" i="0" u="none" strike="noStrike" cap="none" normalizeH="0" baseline="0" dirty="0">
              <a:ln>
                <a:noFill/>
              </a:ln>
              <a:solidFill>
                <a:srgbClr val="2A519E"/>
              </a:solidFill>
              <a:effectLst/>
              <a:latin typeface="Arial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DCD830-8CDF-B80F-6097-71F9BBF28907}"/>
              </a:ext>
            </a:extLst>
          </p:cNvPr>
          <p:cNvGrpSpPr/>
          <p:nvPr/>
        </p:nvGrpSpPr>
        <p:grpSpPr>
          <a:xfrm>
            <a:off x="11492674" y="3460790"/>
            <a:ext cx="8544337" cy="6738557"/>
            <a:chOff x="4097136" y="1340768"/>
            <a:chExt cx="4817823" cy="4608512"/>
          </a:xfrm>
        </p:grpSpPr>
        <p:sp>
          <p:nvSpPr>
            <p:cNvPr id="26" name="Curved Down Arrow 57">
              <a:extLst>
                <a:ext uri="{FF2B5EF4-FFF2-40B4-BE49-F238E27FC236}">
                  <a16:creationId xmlns:a16="http://schemas.microsoft.com/office/drawing/2014/main" id="{CF04C374-D535-905F-4CA9-6772745AA691}"/>
                </a:ext>
              </a:extLst>
            </p:cNvPr>
            <p:cNvSpPr/>
            <p:nvPr/>
          </p:nvSpPr>
          <p:spPr bwMode="auto">
            <a:xfrm rot="6032043">
              <a:off x="8122871" y="5050150"/>
              <a:ext cx="1080120" cy="504056"/>
            </a:xfrm>
            <a:prstGeom prst="curvedDown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ight Arrow 67">
              <a:extLst>
                <a:ext uri="{FF2B5EF4-FFF2-40B4-BE49-F238E27FC236}">
                  <a16:creationId xmlns:a16="http://schemas.microsoft.com/office/drawing/2014/main" id="{D627C046-904E-DA1C-1737-784AF5B3B4FA}"/>
                </a:ext>
              </a:extLst>
            </p:cNvPr>
            <p:cNvSpPr/>
            <p:nvPr/>
          </p:nvSpPr>
          <p:spPr bwMode="auto">
            <a:xfrm rot="5400000">
              <a:off x="6280900" y="3622830"/>
              <a:ext cx="1149225" cy="185502"/>
            </a:xfrm>
            <a:prstGeom prst="rightArrow">
              <a:avLst/>
            </a:prstGeom>
            <a:gradFill>
              <a:gsLst>
                <a:gs pos="0">
                  <a:srgbClr val="990000"/>
                </a:gs>
                <a:gs pos="100000">
                  <a:srgbClr val="BE5C5C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ight Arrow 68">
              <a:extLst>
                <a:ext uri="{FF2B5EF4-FFF2-40B4-BE49-F238E27FC236}">
                  <a16:creationId xmlns:a16="http://schemas.microsoft.com/office/drawing/2014/main" id="{0F655EE9-F177-4F55-9B50-59CECE54B2B3}"/>
                </a:ext>
              </a:extLst>
            </p:cNvPr>
            <p:cNvSpPr/>
            <p:nvPr/>
          </p:nvSpPr>
          <p:spPr bwMode="auto">
            <a:xfrm rot="5400000">
              <a:off x="7379929" y="3622830"/>
              <a:ext cx="1149225" cy="185502"/>
            </a:xfrm>
            <a:prstGeom prst="rightArrow">
              <a:avLst/>
            </a:prstGeom>
            <a:gradFill>
              <a:gsLst>
                <a:gs pos="0">
                  <a:srgbClr val="990000"/>
                </a:gs>
                <a:gs pos="100000">
                  <a:srgbClr val="BE5C5C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ight Arrow 61">
              <a:extLst>
                <a:ext uri="{FF2B5EF4-FFF2-40B4-BE49-F238E27FC236}">
                  <a16:creationId xmlns:a16="http://schemas.microsoft.com/office/drawing/2014/main" id="{9117E822-B06D-5AF8-960F-672ED05385AB}"/>
                </a:ext>
              </a:extLst>
            </p:cNvPr>
            <p:cNvSpPr/>
            <p:nvPr/>
          </p:nvSpPr>
          <p:spPr bwMode="auto">
            <a:xfrm rot="5400000">
              <a:off x="4135375" y="3014955"/>
              <a:ext cx="2376265" cy="180020"/>
            </a:xfrm>
            <a:prstGeom prst="rightArrow">
              <a:avLst/>
            </a:prstGeom>
            <a:gradFill>
              <a:gsLst>
                <a:gs pos="0">
                  <a:srgbClr val="990000"/>
                </a:gs>
                <a:gs pos="100000">
                  <a:srgbClr val="BE5C5C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ight Arrow 62">
              <a:extLst>
                <a:ext uri="{FF2B5EF4-FFF2-40B4-BE49-F238E27FC236}">
                  <a16:creationId xmlns:a16="http://schemas.microsoft.com/office/drawing/2014/main" id="{044D7FEC-BA86-86B0-11EE-A397B1E764F1}"/>
                </a:ext>
              </a:extLst>
            </p:cNvPr>
            <p:cNvSpPr/>
            <p:nvPr/>
          </p:nvSpPr>
          <p:spPr bwMode="auto">
            <a:xfrm rot="5400000">
              <a:off x="4783447" y="3014955"/>
              <a:ext cx="2376265" cy="180020"/>
            </a:xfrm>
            <a:prstGeom prst="rightArrow">
              <a:avLst/>
            </a:prstGeom>
            <a:gradFill>
              <a:gsLst>
                <a:gs pos="0">
                  <a:srgbClr val="990000"/>
                </a:gs>
                <a:gs pos="100000">
                  <a:srgbClr val="BE5C5C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ight Arrow 60">
              <a:extLst>
                <a:ext uri="{FF2B5EF4-FFF2-40B4-BE49-F238E27FC236}">
                  <a16:creationId xmlns:a16="http://schemas.microsoft.com/office/drawing/2014/main" id="{ABFD9AF9-66D9-30D5-E9D6-E386FEB3FA9B}"/>
                </a:ext>
              </a:extLst>
            </p:cNvPr>
            <p:cNvSpPr/>
            <p:nvPr/>
          </p:nvSpPr>
          <p:spPr bwMode="auto">
            <a:xfrm rot="5400000">
              <a:off x="3487303" y="3014955"/>
              <a:ext cx="2376265" cy="180020"/>
            </a:xfrm>
            <a:prstGeom prst="rightArrow">
              <a:avLst/>
            </a:prstGeom>
            <a:gradFill>
              <a:gsLst>
                <a:gs pos="0">
                  <a:srgbClr val="990000"/>
                </a:gs>
                <a:gs pos="100000">
                  <a:srgbClr val="BE5C5C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0" i="0" u="none" strike="noStrike" cap="none" normalizeH="0" baseline="0">
                <a:ln>
                  <a:noFill/>
                </a:ln>
                <a:solidFill>
                  <a:srgbClr val="2A519E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423EBA-E2DB-E979-C116-7E0C6B334C44}"/>
                </a:ext>
              </a:extLst>
            </p:cNvPr>
            <p:cNvSpPr txBox="1"/>
            <p:nvPr/>
          </p:nvSpPr>
          <p:spPr>
            <a:xfrm>
              <a:off x="4106370" y="1340768"/>
              <a:ext cx="4527270" cy="6342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Raleway" panose="020B0503030101060003" pitchFamily="34" charset="77"/>
                </a:rPr>
                <a:t>CCMS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Raleway" panose="020B0503030101060003" pitchFamily="34" charset="77"/>
                </a:rPr>
                <a:t>Система управления строительством</a:t>
              </a:r>
              <a:endParaRPr lang="en-GB" sz="2400" b="1" dirty="0">
                <a:solidFill>
                  <a:schemeClr val="bg1"/>
                </a:solidFill>
                <a:latin typeface="Raleway" panose="020B0503030101060003" pitchFamily="34" charset="7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9BC74C-9008-4623-06CE-45CF5074C73F}"/>
                </a:ext>
              </a:extLst>
            </p:cNvPr>
            <p:cNvSpPr txBox="1"/>
            <p:nvPr/>
          </p:nvSpPr>
          <p:spPr>
            <a:xfrm>
              <a:off x="4097136" y="4306951"/>
              <a:ext cx="4527270" cy="6342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Raleway" panose="020B0503030101060003" pitchFamily="34" charset="77"/>
                </a:rPr>
                <a:t>Система передачи в эксплуатацию</a:t>
              </a:r>
              <a:endParaRPr lang="en-GB" sz="2400" b="1" dirty="0">
                <a:solidFill>
                  <a:schemeClr val="bg1"/>
                </a:solidFill>
                <a:latin typeface="Raleway" panose="020B0503030101060003" pitchFamily="34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37FA5-AC49-54C8-EA1B-4C542FAF9FEC}"/>
                </a:ext>
              </a:extLst>
            </p:cNvPr>
            <p:cNvSpPr txBox="1"/>
            <p:nvPr/>
          </p:nvSpPr>
          <p:spPr>
            <a:xfrm rot="20147762">
              <a:off x="4333398" y="2204864"/>
              <a:ext cx="720080" cy="6480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 anchorCtr="1">
              <a:noAutofit/>
            </a:bodyPr>
            <a:lstStyle/>
            <a:p>
              <a:r>
                <a:rPr lang="ru-RU" sz="1600" dirty="0">
                  <a:latin typeface="Raleway" panose="020B0503030101060003" pitchFamily="34" charset="77"/>
                </a:rPr>
                <a:t>контрольный список - А</a:t>
              </a:r>
              <a:endParaRPr lang="en-IE" sz="1600" dirty="0">
                <a:latin typeface="Raleway" panose="020B0503030101060003" pitchFamily="34" charset="7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506B5D-AF76-DEC9-122E-C938C04323AC}"/>
                </a:ext>
              </a:extLst>
            </p:cNvPr>
            <p:cNvSpPr txBox="1"/>
            <p:nvPr/>
          </p:nvSpPr>
          <p:spPr>
            <a:xfrm rot="20147762">
              <a:off x="4981470" y="2708920"/>
              <a:ext cx="720080" cy="6480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 anchorCtr="1">
              <a:noAutofit/>
            </a:bodyPr>
            <a:lstStyle/>
            <a:p>
              <a:r>
                <a:rPr lang="ru-RU" sz="1600" dirty="0">
                  <a:latin typeface="Raleway" panose="020B0503030101060003" pitchFamily="34" charset="77"/>
                </a:rPr>
                <a:t>контрольный список - </a:t>
              </a:r>
              <a:r>
                <a:rPr lang="en-US" sz="1600" dirty="0">
                  <a:latin typeface="Raleway" panose="020B0503030101060003" pitchFamily="34" charset="77"/>
                </a:rPr>
                <a:t>B</a:t>
              </a:r>
              <a:endParaRPr lang="en-IE" sz="1600" dirty="0">
                <a:latin typeface="Raleway" panose="020B0503030101060003" pitchFamily="34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C66DF2-56EE-1280-B0DF-CA866691BAF1}"/>
                </a:ext>
              </a:extLst>
            </p:cNvPr>
            <p:cNvSpPr txBox="1"/>
            <p:nvPr/>
          </p:nvSpPr>
          <p:spPr>
            <a:xfrm rot="20147762">
              <a:off x="5629542" y="3212976"/>
              <a:ext cx="720080" cy="6480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 anchorCtr="1">
              <a:noAutofit/>
            </a:bodyPr>
            <a:lstStyle/>
            <a:p>
              <a:r>
                <a:rPr lang="ru-RU" sz="1600" dirty="0">
                  <a:latin typeface="Raleway" panose="020B0503030101060003" pitchFamily="34" charset="77"/>
                </a:rPr>
                <a:t>контрольный список</a:t>
              </a:r>
              <a:r>
                <a:rPr lang="en-US" sz="1600" dirty="0">
                  <a:latin typeface="Raleway" panose="020B0503030101060003" pitchFamily="34" charset="77"/>
                </a:rPr>
                <a:t> - C</a:t>
              </a:r>
              <a:endParaRPr lang="en-IE" sz="1600" dirty="0">
                <a:latin typeface="Raleway" panose="020B0503030101060003" pitchFamily="34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ABEDD5-0F66-8E96-898A-24C658CBC517}"/>
                </a:ext>
              </a:extLst>
            </p:cNvPr>
            <p:cNvSpPr txBox="1"/>
            <p:nvPr/>
          </p:nvSpPr>
          <p:spPr>
            <a:xfrm>
              <a:off x="6349622" y="2204864"/>
              <a:ext cx="1008112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 anchorCtr="1">
              <a:noAutofit/>
            </a:bodyPr>
            <a:lstStyle/>
            <a:p>
              <a:pPr algn="ctr"/>
              <a:r>
                <a:rPr lang="ru-RU" sz="1600" dirty="0">
                  <a:latin typeface="Raleway" panose="020B0503030101060003" pitchFamily="34" charset="77"/>
                </a:rPr>
                <a:t>Проектный</a:t>
              </a:r>
              <a:endParaRPr lang="en-IE" sz="1600" dirty="0">
                <a:latin typeface="Raleway" panose="020B0503030101060003" pitchFamily="34" charset="77"/>
              </a:endParaRPr>
            </a:p>
            <a:p>
              <a:pPr algn="ctr"/>
              <a:r>
                <a:rPr lang="ru-RU" sz="1600" dirty="0">
                  <a:latin typeface="Raleway" panose="020B0503030101060003" pitchFamily="34" charset="77"/>
                </a:rPr>
                <a:t>список</a:t>
              </a:r>
              <a:endParaRPr lang="en-IE" sz="1600" dirty="0">
                <a:latin typeface="Raleway" panose="020B0503030101060003" pitchFamily="34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BE9C8E0-A685-939C-6E4B-50B66C03B8AC}"/>
                </a:ext>
              </a:extLst>
            </p:cNvPr>
            <p:cNvSpPr txBox="1"/>
            <p:nvPr/>
          </p:nvSpPr>
          <p:spPr>
            <a:xfrm>
              <a:off x="7429742" y="2204864"/>
              <a:ext cx="1008112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 anchorCtr="1">
              <a:noAutofit/>
            </a:bodyPr>
            <a:lstStyle/>
            <a:p>
              <a:pPr algn="ctr"/>
              <a:r>
                <a:rPr lang="ru-RU" sz="1600" dirty="0">
                  <a:latin typeface="Raleway" panose="020B0503030101060003" pitchFamily="34" charset="77"/>
                </a:rPr>
                <a:t>Список</a:t>
              </a:r>
              <a:endParaRPr lang="en-IE" sz="1600" dirty="0">
                <a:latin typeface="Raleway" panose="020B0503030101060003" pitchFamily="34" charset="77"/>
              </a:endParaRPr>
            </a:p>
            <a:p>
              <a:pPr algn="ctr"/>
              <a:r>
                <a:rPr lang="ru-RU" sz="1600" dirty="0" err="1">
                  <a:latin typeface="Raleway" panose="020B0503030101060003" pitchFamily="34" charset="77"/>
                </a:rPr>
                <a:t>субсистем</a:t>
              </a:r>
              <a:endParaRPr lang="en-IE" sz="1600" dirty="0">
                <a:latin typeface="Raleway" panose="020B0503030101060003" pitchFamily="34" charset="7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57C513-48B1-3277-BC59-00B05705BADD}"/>
                </a:ext>
              </a:extLst>
            </p:cNvPr>
            <p:cNvSpPr txBox="1"/>
            <p:nvPr/>
          </p:nvSpPr>
          <p:spPr>
            <a:xfrm>
              <a:off x="5413518" y="5315063"/>
              <a:ext cx="2912188" cy="634217"/>
            </a:xfrm>
            <a:prstGeom prst="rect">
              <a:avLst/>
            </a:prstGeom>
            <a:noFill/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2800" b="1" dirty="0">
                  <a:latin typeface="Raleway" panose="020B0503030101060003" pitchFamily="34" charset="77"/>
                </a:rPr>
                <a:t>Передача пакета эксплуатационной документации</a:t>
              </a:r>
              <a:endParaRPr lang="en-GB" sz="2800" b="1" dirty="0">
                <a:latin typeface="Raleway" panose="020B05030301010600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227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A5862-595B-8075-FF05-77A8A7AF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46148F-C9FB-562A-6532-460D15029F6B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2C708D4-DE34-F90A-2A35-F81C524D10B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284EF7E-51BF-0AD9-6475-8570D1CBEEB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1F25B9-041B-33EC-7899-FA50F5696471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61B32651-5AD0-8DBC-F94B-5155E4172F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F10B8AF9-C18D-97EB-C37E-CC9180514C9C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77E48-0B6F-00A3-3C08-10F22638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296" y="535259"/>
            <a:ext cx="11631509" cy="1004616"/>
          </a:xfrm>
        </p:spPr>
        <p:txBody>
          <a:bodyPr>
            <a:normAutofit/>
          </a:bodyPr>
          <a:lstStyle/>
          <a:p>
            <a:r>
              <a:rPr lang="ru-RU" sz="4800" b="0" dirty="0">
                <a:solidFill>
                  <a:srgbClr val="00A1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Управление Проектами и Консультации</a:t>
            </a:r>
            <a:endParaRPr lang="en-US" sz="4800" b="0" dirty="0">
              <a:solidFill>
                <a:srgbClr val="00A1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16DE9D-B1AC-DA74-6E80-4D12B208EE15}"/>
              </a:ext>
            </a:extLst>
          </p:cNvPr>
          <p:cNvSpPr txBox="1"/>
          <p:nvPr/>
        </p:nvSpPr>
        <p:spPr>
          <a:xfrm>
            <a:off x="419167" y="1483579"/>
            <a:ext cx="10775883" cy="8474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200" b="0" dirty="0"/>
              <a:t>	</a:t>
            </a:r>
            <a:r>
              <a:rPr lang="ru-RU" sz="3200" b="0" dirty="0"/>
              <a:t> Полная ответственность на протяжении всего жизненного цикла проекта</a:t>
            </a:r>
            <a:endParaRPr lang="en-US" sz="3200" b="0" dirty="0"/>
          </a:p>
          <a:p>
            <a:pPr algn="l"/>
            <a:endParaRPr lang="ru-RU" sz="3200" b="0" dirty="0"/>
          </a:p>
          <a:p>
            <a:pPr algn="l"/>
            <a:r>
              <a:rPr lang="en-US" sz="3200" b="0" dirty="0"/>
              <a:t>	</a:t>
            </a:r>
            <a:r>
              <a:rPr lang="ru-RU" sz="3200" b="0" dirty="0"/>
              <a:t>Большой опыт выполнения проектов «Под Ключ» и</a:t>
            </a:r>
            <a:r>
              <a:rPr lang="en-US" sz="3200" b="0" dirty="0"/>
              <a:t> </a:t>
            </a:r>
            <a:r>
              <a:rPr lang="ru-RU" sz="3200" b="0" dirty="0"/>
              <a:t>как следствие понимание объемов работ, затрат и графика выполнения на всех уровнях команды проекта</a:t>
            </a:r>
            <a:endParaRPr lang="en-US" sz="3200" b="0" dirty="0"/>
          </a:p>
          <a:p>
            <a:pPr algn="l"/>
            <a:r>
              <a:rPr lang="ru-RU" sz="3200" b="0" dirty="0"/>
              <a:t>	</a:t>
            </a:r>
          </a:p>
          <a:p>
            <a:pPr algn="l"/>
            <a:r>
              <a:rPr lang="ru-RU" sz="3200" b="0" dirty="0"/>
              <a:t>	Опыт быстрой мобилизации профессионального и квалифицированного персонала</a:t>
            </a:r>
            <a:r>
              <a:rPr lang="en-US" sz="3200" b="0" dirty="0"/>
              <a:t> </a:t>
            </a:r>
            <a:r>
              <a:rPr lang="ru-RU" sz="3200" b="0" dirty="0"/>
              <a:t>в соответствии с масштабами проекта,  а так же требованиями и ожиданиями клиента.</a:t>
            </a:r>
            <a:endParaRPr lang="en-US" sz="3200" b="0" dirty="0"/>
          </a:p>
          <a:p>
            <a:pPr algn="l"/>
            <a:endParaRPr lang="ru-RU" sz="3200" b="0" dirty="0"/>
          </a:p>
          <a:p>
            <a:pPr algn="l"/>
            <a:r>
              <a:rPr lang="ru-RU" sz="3200" b="0" dirty="0"/>
              <a:t>	Системное управление подрядчиками, поставщиками и субподрядчиками на всех этапах </a:t>
            </a:r>
            <a:r>
              <a:rPr lang="en-US" sz="3200" b="0" dirty="0"/>
              <a:t>EPC</a:t>
            </a:r>
            <a:r>
              <a:rPr lang="ru-RU" sz="3200" b="0" dirty="0"/>
              <a:t>.</a:t>
            </a:r>
            <a:endParaRPr lang="en-US" sz="3200" b="0" dirty="0"/>
          </a:p>
          <a:p>
            <a:pPr algn="l"/>
            <a:endParaRPr lang="ru-RU" sz="3200" b="0" dirty="0"/>
          </a:p>
          <a:p>
            <a:pPr algn="l"/>
            <a:r>
              <a:rPr lang="en-US" sz="3200" b="0" dirty="0"/>
              <a:t>	</a:t>
            </a:r>
            <a:r>
              <a:rPr lang="ru-RU" sz="3200" b="0" dirty="0"/>
              <a:t> Большой опыт в подготовке и администрировании договоров</a:t>
            </a:r>
            <a:r>
              <a:rPr lang="en-US" sz="3200" b="0" dirty="0"/>
              <a:t> </a:t>
            </a:r>
            <a:endParaRPr lang="ru-RU" sz="32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F4370-6F40-A320-EE25-5A43E5F21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875" y="1617993"/>
            <a:ext cx="8805400" cy="89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0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8F68C-1452-916C-EC92-1F44BA62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80C156-C3D8-F268-F984-3FBED5340C3D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A355D06-609B-C00C-9196-1A7552352E8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6805D07-145B-9BAE-16C8-B4F3EEC7B91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89EA1C-F2C3-3AB0-2F77-F8F93CF30EA8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3C5011A2-3104-F7C2-3C5F-FD8A4F3E46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2F954F82-76B3-E5EB-FF73-F70233033207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5F7288-E248-3402-DDBF-AFDCAA707499}"/>
              </a:ext>
            </a:extLst>
          </p:cNvPr>
          <p:cNvSpPr txBox="1"/>
          <p:nvPr/>
        </p:nvSpPr>
        <p:spPr>
          <a:xfrm>
            <a:off x="8789489" y="471471"/>
            <a:ext cx="25251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Резюме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A13A"/>
              </a:solidFill>
              <a:effectLst/>
              <a:uFillTx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0D0C0D-C3C7-8C60-42B6-34F744955CD9}"/>
              </a:ext>
            </a:extLst>
          </p:cNvPr>
          <p:cNvSpPr txBox="1"/>
          <p:nvPr/>
        </p:nvSpPr>
        <p:spPr>
          <a:xfrm>
            <a:off x="1164401" y="2178765"/>
            <a:ext cx="17775298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Лидер</a:t>
            </a:r>
            <a:r>
              <a:rPr lang="ru-RU" sz="3600" b="0" dirty="0">
                <a:solidFill>
                  <a:srgbClr val="7AB1D3"/>
                </a:solidFill>
                <a:cs typeface="Arial" charset="0"/>
              </a:rPr>
              <a:t> </a:t>
            </a:r>
            <a:r>
              <a:rPr lang="ru-RU" sz="3600" b="0" dirty="0">
                <a:cs typeface="Arial" charset="0"/>
              </a:rPr>
              <a:t>отрасли в области безопасности труда и охраны окружающей среды.</a:t>
            </a:r>
          </a:p>
          <a:p>
            <a:pPr algn="just"/>
            <a:endParaRPr lang="en-US" sz="3600" b="0" dirty="0">
              <a:cs typeface="Arial" charset="0"/>
            </a:endParaRPr>
          </a:p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Опыт</a:t>
            </a:r>
            <a:r>
              <a:rPr lang="ru-RU" sz="3600" b="0" dirty="0">
                <a:cs typeface="Arial" charset="0"/>
              </a:rPr>
              <a:t> работы с международными, национальными, частными нефтегазовыми компании и генеральными подрядчиками</a:t>
            </a:r>
            <a:r>
              <a:rPr lang="en-US" sz="3600" b="0" dirty="0">
                <a:cs typeface="Arial" charset="0"/>
              </a:rPr>
              <a:t>.</a:t>
            </a:r>
            <a:endParaRPr lang="ru-RU" sz="3600" b="0" dirty="0">
              <a:cs typeface="Arial" charset="0"/>
            </a:endParaRPr>
          </a:p>
          <a:p>
            <a:pPr algn="just"/>
            <a:endParaRPr lang="en-US" sz="3600" b="0" dirty="0">
              <a:cs typeface="Arial" charset="0"/>
            </a:endParaRPr>
          </a:p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Собственные</a:t>
            </a:r>
            <a:r>
              <a:rPr lang="ru-RU" sz="3600" b="0" dirty="0">
                <a:cs typeface="Arial" charset="0"/>
              </a:rPr>
              <a:t> проектные, снабженческие, производственные подразделения для всех типов объектов обустройства месторождений нефти и газа.</a:t>
            </a:r>
            <a:endParaRPr lang="en-US" sz="3600" b="0" dirty="0">
              <a:cs typeface="Arial" charset="0"/>
            </a:endParaRPr>
          </a:p>
          <a:p>
            <a:pPr algn="just"/>
            <a:endParaRPr lang="ru-RU" sz="3600" b="0" dirty="0">
              <a:cs typeface="Arial" charset="0"/>
            </a:endParaRPr>
          </a:p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Большой опыт </a:t>
            </a:r>
            <a:r>
              <a:rPr lang="ru-RU" sz="3600" b="0" dirty="0">
                <a:cs typeface="Arial" charset="0"/>
              </a:rPr>
              <a:t>в производстве модульного оборудования.</a:t>
            </a:r>
            <a:r>
              <a:rPr lang="en-US" sz="3600" b="0" dirty="0">
                <a:cs typeface="Arial" charset="0"/>
              </a:rPr>
              <a:t> </a:t>
            </a:r>
          </a:p>
          <a:p>
            <a:pPr algn="just"/>
            <a:endParaRPr lang="ru-RU" sz="3600" b="0" dirty="0">
              <a:cs typeface="Arial" charset="0"/>
            </a:endParaRPr>
          </a:p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Высокая культура </a:t>
            </a:r>
            <a:r>
              <a:rPr lang="ru-RU" sz="3600" b="0" dirty="0">
                <a:cs typeface="Arial" charset="0"/>
              </a:rPr>
              <a:t>отношений с Заказчиками.</a:t>
            </a:r>
            <a:endParaRPr lang="en-US" sz="3600" b="0" dirty="0">
              <a:cs typeface="Arial" charset="0"/>
            </a:endParaRPr>
          </a:p>
          <a:p>
            <a:pPr algn="just"/>
            <a:endParaRPr lang="ru-RU" sz="3600" b="0" dirty="0">
              <a:solidFill>
                <a:srgbClr val="00A13A"/>
              </a:solidFill>
              <a:cs typeface="Arial" charset="0"/>
            </a:endParaRPr>
          </a:p>
          <a:p>
            <a:pPr algn="just"/>
            <a:r>
              <a:rPr lang="ru-RU" sz="3600" b="0" dirty="0">
                <a:solidFill>
                  <a:srgbClr val="00A13A"/>
                </a:solidFill>
                <a:cs typeface="Arial" charset="0"/>
              </a:rPr>
              <a:t>Возможность </a:t>
            </a:r>
            <a:r>
              <a:rPr lang="ru-RU" sz="3600" b="0" dirty="0">
                <a:cs typeface="Arial" charset="0"/>
              </a:rPr>
              <a:t>работать на всех важнейших месторождениях по всему миру.</a:t>
            </a:r>
            <a:endParaRPr lang="en-US" sz="3600" b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3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10863580"/>
            </a:xfrm>
            <a:custGeom>
              <a:avLst/>
              <a:gdLst/>
              <a:ahLst/>
              <a:cxnLst/>
              <a:rect l="l" t="t" r="r" b="b"/>
              <a:pathLst>
                <a:path w="20104100" h="10863580">
                  <a:moveTo>
                    <a:pt x="0" y="10863488"/>
                  </a:moveTo>
                  <a:lnTo>
                    <a:pt x="20104099" y="10863488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108634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80" y="0"/>
              <a:ext cx="20087137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893" y="1918423"/>
              <a:ext cx="19190314" cy="74725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7436" y="616285"/>
            <a:ext cx="5568950" cy="143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200" b="0" dirty="0">
                <a:solidFill>
                  <a:srgbClr val="FFFFFF"/>
                </a:solidFill>
                <a:latin typeface="Arial MT"/>
                <a:cs typeface="Arial MT"/>
              </a:rPr>
              <a:t>Thank</a:t>
            </a:r>
            <a:r>
              <a:rPr sz="9200" b="0" spc="-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200" b="0" spc="-87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9200" b="0" spc="-25" dirty="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endParaRPr sz="9200" dirty="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425673"/>
            <a:ext cx="20104100" cy="10882949"/>
            <a:chOff x="0" y="425673"/>
            <a:chExt cx="20104100" cy="10882949"/>
          </a:xfrm>
        </p:grpSpPr>
        <p:pic>
          <p:nvPicPr>
            <p:cNvPr id="8" name="object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54811" y="425673"/>
              <a:ext cx="4052232" cy="15778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0863488"/>
              <a:ext cx="20104100" cy="445134"/>
            </a:xfrm>
            <a:custGeom>
              <a:avLst/>
              <a:gdLst/>
              <a:ahLst/>
              <a:cxnLst/>
              <a:rect l="l" t="t" r="r" b="b"/>
              <a:pathLst>
                <a:path w="20104100" h="445134">
                  <a:moveTo>
                    <a:pt x="20104100" y="0"/>
                  </a:moveTo>
                  <a:lnTo>
                    <a:pt x="0" y="0"/>
                  </a:lnTo>
                  <a:lnTo>
                    <a:pt x="0" y="445067"/>
                  </a:lnTo>
                  <a:lnTo>
                    <a:pt x="20104100" y="445067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707043" y="10926387"/>
            <a:ext cx="1347782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550" spc="-25" dirty="0">
                <a:solidFill>
                  <a:srgbClr val="FFFFFF"/>
                </a:solidFill>
                <a:latin typeface="Arial MT"/>
                <a:cs typeface="Arial MT"/>
              </a:rPr>
              <a:t>19</a:t>
            </a:r>
            <a:endParaRPr sz="1550" dirty="0">
              <a:latin typeface="Arial MT"/>
              <a:cs typeface="Arial MT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ACD57244-6D7A-DE35-258B-E0FFFAE50B6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581C-184B-5F77-9565-85707914C71F}"/>
              </a:ext>
            </a:extLst>
          </p:cNvPr>
          <p:cNvSpPr txBox="1"/>
          <p:nvPr/>
        </p:nvSpPr>
        <p:spPr>
          <a:xfrm>
            <a:off x="5308859" y="4864715"/>
            <a:ext cx="948638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600" b="0" i="0" u="none" strike="noStrike" cap="none" spc="0" normalizeH="0" baseline="0" dirty="0">
                <a:ln>
                  <a:noFill/>
                </a:ln>
                <a:solidFill>
                  <a:srgbClr val="00A13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Спасибо!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E578B-7CF5-951A-810F-0E0D1349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AE8D9D-8260-5FAB-B506-580F9F37972A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0473F52-E81C-76A1-7865-FB9ED32DE3A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C0EE0DC-8D0B-E505-86D0-E9E3ADF9900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F64D2D-4365-975B-59BD-5D52AE63DB4F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EF61774E-83C5-3DD1-2298-7F215A1087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559BA277-33D6-3865-9617-2ACCB630C787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AA19A6-18FC-E62B-6D4B-69C03FE835BB}"/>
              </a:ext>
            </a:extLst>
          </p:cNvPr>
          <p:cNvSpPr/>
          <p:nvPr/>
        </p:nvSpPr>
        <p:spPr>
          <a:xfrm>
            <a:off x="5255379" y="626248"/>
            <a:ext cx="11337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Виды деятельности компании</a:t>
            </a:r>
          </a:p>
        </p:txBody>
      </p:sp>
      <p:pic>
        <p:nvPicPr>
          <p:cNvPr id="13" name="Picture 2" descr="C:\Users\amarat\Desktop\Slide.png">
            <a:extLst>
              <a:ext uri="{FF2B5EF4-FFF2-40B4-BE49-F238E27FC236}">
                <a16:creationId xmlns:a16="http://schemas.microsoft.com/office/drawing/2014/main" id="{1115C7F2-87A5-177D-6287-BA758D07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1666108"/>
            <a:ext cx="18874984" cy="90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0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E8A65B-8EE6-4F9D-C1BD-D2F223463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6B1689B-8307-0E12-383D-620B992CFBE0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82C8242-A661-3BE4-1E8B-A87E129273AC}"/>
              </a:ext>
            </a:extLst>
          </p:cNvPr>
          <p:cNvSpPr txBox="1"/>
          <p:nvPr/>
        </p:nvSpPr>
        <p:spPr>
          <a:xfrm>
            <a:off x="19814968" y="10787678"/>
            <a:ext cx="136525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550" spc="-5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550" dirty="0">
              <a:latin typeface="Arial MT"/>
              <a:cs typeface="Arial MT"/>
            </a:endParaRP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BEAB83E3-5A07-AF76-9B61-6AD8A1775E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4811" y="425673"/>
            <a:ext cx="4052232" cy="1577896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E3C45075-459D-23F7-103F-52899FBF4082}"/>
              </a:ext>
            </a:extLst>
          </p:cNvPr>
          <p:cNvPicPr/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49B62-6A10-844E-5798-2AB9F4CBB439}"/>
              </a:ext>
            </a:extLst>
          </p:cNvPr>
          <p:cNvSpPr txBox="1"/>
          <p:nvPr/>
        </p:nvSpPr>
        <p:spPr>
          <a:xfrm>
            <a:off x="4866336" y="5095548"/>
            <a:ext cx="1037142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6600" b="0" dirty="0">
                <a:solidFill>
                  <a:schemeClr val="bg1"/>
                </a:solidFill>
              </a:rPr>
              <a:t>Подготовка Нефти и Газа</a:t>
            </a:r>
          </a:p>
        </p:txBody>
      </p:sp>
    </p:spTree>
    <p:extLst>
      <p:ext uri="{BB962C8B-B14F-4D97-AF65-F5344CB8AC3E}">
        <p14:creationId xmlns:p14="http://schemas.microsoft.com/office/powerpoint/2010/main" val="323030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E64E-1DB1-7F10-BDFB-84A385A50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EA8049-C28C-BC25-F268-A026CFABC6E6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E0B85ED-DE8F-EE3D-D813-5A16077CFAF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1E88F699-850E-A5B4-67A2-7716C50A68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63DF3-0DD3-5C83-AB78-16E5192F86C0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3D9C2F60-7845-73B1-74BC-90BA28E3B4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5FCFEF60-B99D-8B7A-815F-40F50E73F4E8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027B50-8D62-3882-74CC-37BC5BC52388}"/>
              </a:ext>
            </a:extLst>
          </p:cNvPr>
          <p:cNvSpPr txBox="1"/>
          <p:nvPr/>
        </p:nvSpPr>
        <p:spPr>
          <a:xfrm>
            <a:off x="6269765" y="521015"/>
            <a:ext cx="756457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0A13A"/>
                </a:solidFill>
                <a:effectLst/>
                <a:uFillTx/>
                <a:sym typeface="Helvetica Neue"/>
              </a:rPr>
              <a:t>Подготовка Нефти и Газа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73590-3F24-05DD-2F8E-AAF0D47C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3" y="1463675"/>
            <a:ext cx="18886287" cy="93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D717-5FF4-19C7-AB4F-7E310733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34D5B2-C93A-22AF-1147-ED2B946E4C46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1297E5B-33A3-EF5A-1CF9-27C2560F6C0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9E899A9D-4E55-3A6D-E841-5BA2499E79F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B7BA6-1009-8EA0-554D-96D02B0D130B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D4613832-E75A-FAB7-4881-FFECB682B2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85E64076-252B-8D24-F723-262EDCFF94F2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28B8A-E52B-2472-1405-9DA91A5C0E32}"/>
              </a:ext>
            </a:extLst>
          </p:cNvPr>
          <p:cNvSpPr txBox="1"/>
          <p:nvPr/>
        </p:nvSpPr>
        <p:spPr>
          <a:xfrm>
            <a:off x="3813163" y="628029"/>
            <a:ext cx="1247777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Подготовка Нефти и Газового Конденсата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A13A"/>
              </a:solidFill>
              <a:effectLst/>
              <a:uFillTx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3C976-0D7F-BE71-1EAB-45AF7ED7A940}"/>
              </a:ext>
            </a:extLst>
          </p:cNvPr>
          <p:cNvSpPr/>
          <p:nvPr/>
        </p:nvSpPr>
        <p:spPr>
          <a:xfrm>
            <a:off x="564996" y="1915682"/>
            <a:ext cx="11946672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ru-RU" sz="3200" b="1" dirty="0">
                <a:solidFill>
                  <a:prstClr val="black"/>
                </a:solidFill>
              </a:rPr>
              <a:t>Сепарация</a:t>
            </a:r>
            <a:endParaRPr lang="en-US" sz="32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Двухфазные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и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Трехфазные сепараторы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Уловители конденсата</a:t>
            </a: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Фильтры коагуляторы</a:t>
            </a:r>
          </a:p>
          <a:p>
            <a:pPr algn="l" eaLnBrk="1" hangingPunct="1">
              <a:buClr>
                <a:srgbClr val="1D7988"/>
              </a:buClr>
            </a:pP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/>
            <a:r>
              <a:rPr lang="ru-RU" sz="3200" b="1" dirty="0">
                <a:solidFill>
                  <a:prstClr val="black"/>
                </a:solidFill>
              </a:rPr>
              <a:t>Дегидратация</a:t>
            </a:r>
          </a:p>
          <a:p>
            <a:pPr algn="l" hangingPunct="1"/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Электростатические сепараторы и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опреснители</a:t>
            </a: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Сепараторы термического действия</a:t>
            </a: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/>
            <a:endParaRPr lang="ru-RU" sz="3200" dirty="0">
              <a:solidFill>
                <a:prstClr val="black"/>
              </a:solidFill>
            </a:endParaRPr>
          </a:p>
          <a:p>
            <a:pPr algn="l" hangingPunct="1"/>
            <a:r>
              <a:rPr lang="ru-RU" sz="3200" b="1" dirty="0">
                <a:solidFill>
                  <a:prstClr val="black"/>
                </a:solidFill>
              </a:rPr>
              <a:t>Стабилизация</a:t>
            </a:r>
            <a:endParaRPr lang="en-US" sz="32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Стабилизационные колонны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удаления 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3200" b="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S</a:t>
            </a: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 из нефти</a:t>
            </a: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>
              <a:buClr>
                <a:srgbClr val="005221"/>
              </a:buClr>
            </a:pP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/>
            <a:r>
              <a:rPr lang="ru-RU" sz="3200" b="1" dirty="0">
                <a:solidFill>
                  <a:prstClr val="black"/>
                </a:solidFill>
              </a:rPr>
              <a:t>Подогрев</a:t>
            </a:r>
            <a:endParaRPr lang="en-US" sz="32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Подогреватели с прямым подогревом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Подогреватели с промежуточным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200" b="0" dirty="0">
                <a:solidFill>
                  <a:prstClr val="black"/>
                </a:solidFill>
                <a:cs typeface="Times New Roman" panose="02020603050405020304" pitchFamily="18" charset="0"/>
              </a:rPr>
              <a:t>теплоносителем</a:t>
            </a:r>
            <a:endParaRPr lang="en-US" altLang="en-US" sz="32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F426A2A-2721-02CD-F3E9-3ABE800B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23" y="6135298"/>
            <a:ext cx="6525786" cy="405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AE870-458C-CF7E-8113-7F6A188A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8359" y="1923536"/>
            <a:ext cx="5820333" cy="41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83861-4D0F-8237-ACA3-A1FA02EED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8540C0-0E0C-8C56-1C4A-906E964F098A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12A33AD-271B-8C54-3505-EB2E49F334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5B9528A9-3109-6B9D-6F97-DE666F6976C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CB61A-271B-0A51-A08F-83A93760BA63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0BC99814-037A-C00E-F912-10CEA0FEC3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9BC53081-6BC8-4942-C92B-EB917B59D607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B5C79-686E-8640-55C5-C0F4F901302B}"/>
              </a:ext>
            </a:extLst>
          </p:cNvPr>
          <p:cNvSpPr txBox="1"/>
          <p:nvPr/>
        </p:nvSpPr>
        <p:spPr>
          <a:xfrm>
            <a:off x="7564991" y="686174"/>
            <a:ext cx="49741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Подготовка Газа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285F0C-A9DD-E7BA-A90A-DD5E0EE93773}"/>
              </a:ext>
            </a:extLst>
          </p:cNvPr>
          <p:cNvSpPr/>
          <p:nvPr/>
        </p:nvSpPr>
        <p:spPr>
          <a:xfrm>
            <a:off x="201552" y="2374943"/>
            <a:ext cx="9000775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ru-RU" sz="3600" b="1" dirty="0">
                <a:solidFill>
                  <a:prstClr val="black"/>
                </a:solidFill>
              </a:rPr>
              <a:t>Осушка и контроль влажности</a:t>
            </a:r>
            <a:endParaRPr lang="en-US" sz="36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</a:t>
            </a:r>
            <a:r>
              <a:rPr lang="ru-RU" sz="3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абсорбционной</a:t>
            </a: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 осушки газа с </a:t>
            </a:r>
            <a:r>
              <a:rPr lang="en-US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TEG 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инъекция и регенерации </a:t>
            </a:r>
            <a:r>
              <a:rPr lang="en-US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MEG</a:t>
            </a:r>
          </a:p>
          <a:p>
            <a:pPr algn="just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hangingPunct="1"/>
            <a:r>
              <a:rPr lang="ru-RU" sz="3600" b="1" dirty="0" err="1">
                <a:solidFill>
                  <a:prstClr val="black"/>
                </a:solidFill>
              </a:rPr>
              <a:t>Обессеривание</a:t>
            </a:r>
            <a:r>
              <a:rPr lang="ru-RU" sz="3600" b="1" dirty="0">
                <a:solidFill>
                  <a:prstClr val="black"/>
                </a:solidFill>
              </a:rPr>
              <a:t> газа</a:t>
            </a:r>
            <a:endParaRPr lang="en-US" sz="3600" b="1" dirty="0">
              <a:solidFill>
                <a:prstClr val="black"/>
              </a:solidFill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Аминовые установки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со статичным адсорбентом</a:t>
            </a:r>
          </a:p>
          <a:p>
            <a:pPr algn="just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hangingPunct="1"/>
            <a:r>
              <a:rPr lang="ru-RU" sz="3600" b="1" dirty="0">
                <a:solidFill>
                  <a:prstClr val="black"/>
                </a:solidFill>
              </a:rPr>
              <a:t>Другие процессы</a:t>
            </a:r>
            <a:endParaRPr lang="en-US" sz="3600" b="1" dirty="0">
              <a:solidFill>
                <a:prstClr val="black"/>
              </a:solidFill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для удаления ртути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фракционирования</a:t>
            </a: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конденсата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3C1BA-2C6B-F17B-0AD9-492A4C5A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9849" y="2082841"/>
            <a:ext cx="7150100" cy="387175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4A1CE-8211-08E8-78E2-187503E0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591" y="6320393"/>
            <a:ext cx="7150101" cy="41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0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9F2CF-8416-31FF-65A4-248E51E89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7B744-EAE6-C07A-C9DE-4996A548D69F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09CD4F8-5622-EF70-AE24-1AB5C9C8BD8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61A35826-FCB4-F455-1240-AA05645A113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575ED4-9932-A0D2-4045-3957D02B8E4F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762A46F5-4210-D8C9-F3BB-CE5937ED45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DD9387D9-45E7-5AA1-2639-25E3AC045652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CF4BF-AAFD-6089-F2C8-C37B1B44A7E6}"/>
              </a:ext>
            </a:extLst>
          </p:cNvPr>
          <p:cNvSpPr txBox="1"/>
          <p:nvPr/>
        </p:nvSpPr>
        <p:spPr>
          <a:xfrm>
            <a:off x="7396676" y="400126"/>
            <a:ext cx="531074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altLang="en-US" sz="4800" b="0" dirty="0">
                <a:solidFill>
                  <a:srgbClr val="00A13A"/>
                </a:solidFill>
              </a:rPr>
              <a:t>Переработка газа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A13A"/>
              </a:solidFill>
              <a:effectLst/>
              <a:uFillTx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DD66E-E578-6646-AA22-913187C78693}"/>
              </a:ext>
            </a:extLst>
          </p:cNvPr>
          <p:cNvSpPr txBox="1"/>
          <p:nvPr/>
        </p:nvSpPr>
        <p:spPr>
          <a:xfrm>
            <a:off x="456893" y="2556391"/>
            <a:ext cx="7026726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hangingPunct="1"/>
            <a:endParaRPr lang="en-US" sz="3600" b="0" dirty="0">
              <a:solidFill>
                <a:schemeClr val="tx1"/>
              </a:solidFill>
              <a:ea typeface="ＭＳ Ｐゴシック" charset="0"/>
            </a:endParaRPr>
          </a:p>
          <a:p>
            <a:pPr algn="l" hangingPunct="1"/>
            <a:r>
              <a:rPr lang="ru-RU" sz="3600" b="0" dirty="0"/>
              <a:t>Установки холодной сепарации</a:t>
            </a:r>
            <a:r>
              <a:rPr lang="en-US" sz="3600" b="0" dirty="0"/>
              <a:t> </a:t>
            </a:r>
            <a:r>
              <a:rPr lang="ru-RU" sz="3600" b="0" dirty="0"/>
              <a:t>(Джоуля- </a:t>
            </a:r>
            <a:r>
              <a:rPr lang="en-US" sz="3600" b="0" dirty="0" err="1"/>
              <a:t>Томсона</a:t>
            </a:r>
            <a:r>
              <a:rPr lang="en-US" sz="3600" b="0" dirty="0"/>
              <a:t>, JT)</a:t>
            </a:r>
          </a:p>
          <a:p>
            <a:pPr algn="l" hangingPunct="1"/>
            <a:endParaRPr lang="en-US" sz="3600" b="0" dirty="0">
              <a:solidFill>
                <a:schemeClr val="tx1"/>
              </a:solidFill>
              <a:ea typeface="ＭＳ Ｐゴシック" charset="0"/>
            </a:endParaRPr>
          </a:p>
          <a:p>
            <a:pPr algn="l" hangingPunct="1"/>
            <a:r>
              <a:rPr lang="ru-RU" sz="3600" b="0" dirty="0" err="1"/>
              <a:t>Пропановые</a:t>
            </a:r>
            <a:r>
              <a:rPr lang="ru-RU" sz="3600" b="0" dirty="0"/>
              <a:t> холодильные установки</a:t>
            </a:r>
            <a:r>
              <a:rPr lang="ru-RU" sz="3600" b="0" dirty="0">
                <a:cs typeface="Times New Roman"/>
              </a:rPr>
              <a:t> </a:t>
            </a:r>
            <a:r>
              <a:rPr lang="en-US" sz="3600" b="0" dirty="0"/>
              <a:t>(MRU)</a:t>
            </a:r>
          </a:p>
          <a:p>
            <a:pPr algn="l" hangingPunct="1"/>
            <a:endParaRPr lang="en-US" sz="3600" b="0" dirty="0">
              <a:solidFill>
                <a:schemeClr val="tx1"/>
              </a:solidFill>
              <a:ea typeface="ＭＳ Ｐゴシック" charset="0"/>
            </a:endParaRPr>
          </a:p>
          <a:p>
            <a:pPr algn="l" hangingPunct="1"/>
            <a:r>
              <a:rPr lang="ru-RU" sz="3600" b="0" dirty="0"/>
              <a:t>Установки холодной сепарации</a:t>
            </a:r>
            <a:r>
              <a:rPr lang="en-US" sz="3600" b="0" dirty="0"/>
              <a:t> </a:t>
            </a:r>
            <a:r>
              <a:rPr lang="en-US" sz="3600" b="0" dirty="0">
                <a:cs typeface="Times New Roman"/>
              </a:rPr>
              <a:t>+ </a:t>
            </a:r>
            <a:r>
              <a:rPr lang="ru-RU" sz="3600" b="0" dirty="0"/>
              <a:t>холодильная установка </a:t>
            </a:r>
            <a:r>
              <a:rPr lang="en-US" sz="3600" b="0" dirty="0"/>
              <a:t>(MRU)</a:t>
            </a:r>
          </a:p>
          <a:p>
            <a:pPr algn="l" hangingPunct="1"/>
            <a:endParaRPr lang="en-US" sz="3600" b="0" dirty="0">
              <a:cs typeface="Times New Roman"/>
            </a:endParaRPr>
          </a:p>
          <a:p>
            <a:pPr algn="l" hangingPunct="1"/>
            <a:r>
              <a:rPr lang="ru-RU" sz="3600" b="0" dirty="0">
                <a:cs typeface="Times New Roman"/>
              </a:rPr>
              <a:t>Криогенные установки</a:t>
            </a:r>
            <a:endParaRPr lang="en-US" sz="36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0D8E6-3F2E-E0A9-08A9-87826DD97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385" y="1793025"/>
            <a:ext cx="12328835" cy="8433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37DF7-A9C5-2399-28B6-C23EE25E08CD}"/>
              </a:ext>
            </a:extLst>
          </p:cNvPr>
          <p:cNvSpPr/>
          <p:nvPr/>
        </p:nvSpPr>
        <p:spPr>
          <a:xfrm>
            <a:off x="7521385" y="9317708"/>
            <a:ext cx="1905000" cy="110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9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B234B-972D-5FBF-9DD5-4B853008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5CE205-07E8-5C83-AA9E-61A9BE921315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F6BFA7B-ECF1-F5EC-A7CD-5735F7BA4D2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EB39D442-93AD-5EBB-306C-C7A43F72260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DB207E-085D-602B-3DEC-87456C04C4A8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C1A27F2C-F445-65B0-A162-F3DA0F0982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3AE97454-9374-1819-6C00-80EE04598AB6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BFACA1-BE32-84DD-953E-64D633E535C0}"/>
              </a:ext>
            </a:extLst>
          </p:cNvPr>
          <p:cNvSpPr txBox="1"/>
          <p:nvPr/>
        </p:nvSpPr>
        <p:spPr>
          <a:xfrm>
            <a:off x="7564991" y="686174"/>
            <a:ext cx="49741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Подготовка Газа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DC98D-C592-EB34-9465-3CADD7F5A951}"/>
              </a:ext>
            </a:extLst>
          </p:cNvPr>
          <p:cNvSpPr/>
          <p:nvPr/>
        </p:nvSpPr>
        <p:spPr>
          <a:xfrm>
            <a:off x="201552" y="2374943"/>
            <a:ext cx="9000775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ru-RU" sz="3600" b="1" dirty="0">
                <a:solidFill>
                  <a:prstClr val="black"/>
                </a:solidFill>
              </a:rPr>
              <a:t>Осушка и контроль влажности</a:t>
            </a:r>
            <a:endParaRPr lang="en-US" sz="36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</a:t>
            </a:r>
            <a:r>
              <a:rPr lang="ru-RU" sz="3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абсорбционной</a:t>
            </a: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 осушки газа с </a:t>
            </a:r>
            <a:r>
              <a:rPr lang="en-US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TEG 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инъекция и регенерации </a:t>
            </a:r>
            <a:r>
              <a:rPr lang="en-US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MEG</a:t>
            </a:r>
          </a:p>
          <a:p>
            <a:pPr algn="just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hangingPunct="1"/>
            <a:r>
              <a:rPr lang="ru-RU" sz="3600" b="1" dirty="0" err="1">
                <a:solidFill>
                  <a:prstClr val="black"/>
                </a:solidFill>
              </a:rPr>
              <a:t>Обессеривание</a:t>
            </a:r>
            <a:r>
              <a:rPr lang="ru-RU" sz="3600" b="1" dirty="0">
                <a:solidFill>
                  <a:prstClr val="black"/>
                </a:solidFill>
              </a:rPr>
              <a:t> газа</a:t>
            </a:r>
            <a:endParaRPr lang="en-US" sz="3600" b="1" dirty="0">
              <a:solidFill>
                <a:prstClr val="black"/>
              </a:solidFill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Аминовые установки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со статичным адсорбентом</a:t>
            </a:r>
          </a:p>
          <a:p>
            <a:pPr algn="just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hangingPunct="1"/>
            <a:r>
              <a:rPr lang="ru-RU" sz="3600" b="1" dirty="0">
                <a:solidFill>
                  <a:prstClr val="black"/>
                </a:solidFill>
              </a:rPr>
              <a:t>Другие процессы</a:t>
            </a:r>
            <a:endParaRPr lang="en-US" sz="3600" b="1" dirty="0">
              <a:solidFill>
                <a:prstClr val="black"/>
              </a:solidFill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для удаления ртути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фракционирования</a:t>
            </a:r>
          </a:p>
          <a:p>
            <a:pPr algn="just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конденсата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BC045-EC15-76A9-60C6-F1C61864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9849" y="2082841"/>
            <a:ext cx="7150100" cy="387175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F9A32-6983-56E8-B9CA-DFDC6D6A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591" y="6320393"/>
            <a:ext cx="7150101" cy="41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92A90-FA30-9DBD-C83D-D0332217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70F2D7-E155-1706-FE46-9F550984A486}"/>
              </a:ext>
            </a:extLst>
          </p:cNvPr>
          <p:cNvSpPr/>
          <p:nvPr/>
        </p:nvSpPr>
        <p:spPr>
          <a:xfrm>
            <a:off x="0" y="964495"/>
            <a:ext cx="20104100" cy="990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98048EA-07CD-7BC8-9AD0-18AB1D3063C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EC9D90B-011C-6D35-A932-0A027ED70AD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01552" y="10965576"/>
            <a:ext cx="71834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dirty="0"/>
              <a:t>Copyright</a:t>
            </a:r>
            <a:r>
              <a:rPr spc="20" dirty="0"/>
              <a:t> </a:t>
            </a:r>
            <a:r>
              <a:rPr dirty="0"/>
              <a:t>©</a:t>
            </a:r>
            <a:r>
              <a:rPr spc="25" dirty="0"/>
              <a:t> </a:t>
            </a:r>
            <a:r>
              <a:rPr dirty="0"/>
              <a:t>202</a:t>
            </a:r>
            <a:r>
              <a:rPr lang="en-GB" dirty="0"/>
              <a:t>4</a:t>
            </a:r>
            <a:r>
              <a:rPr spc="20" dirty="0"/>
              <a:t> </a:t>
            </a:r>
            <a:r>
              <a:rPr dirty="0"/>
              <a:t>BEINIT</a:t>
            </a:r>
            <a:r>
              <a:rPr lang="en-GB" dirty="0"/>
              <a:t> Energy </a:t>
            </a:r>
            <a:r>
              <a:rPr dirty="0"/>
              <a:t>Group</a:t>
            </a:r>
            <a:r>
              <a:rPr lang="en-GB" dirty="0"/>
              <a:t> Services</a:t>
            </a:r>
            <a:r>
              <a:rPr dirty="0"/>
              <a:t>.</a:t>
            </a:r>
            <a:r>
              <a:rPr spc="-65" dirty="0"/>
              <a:t> </a:t>
            </a:r>
            <a:r>
              <a:rPr dirty="0"/>
              <a:t>All</a:t>
            </a:r>
            <a:r>
              <a:rPr spc="20" dirty="0"/>
              <a:t> </a:t>
            </a:r>
            <a:r>
              <a:rPr dirty="0"/>
              <a:t>rights</a:t>
            </a:r>
            <a:r>
              <a:rPr spc="25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5792F-B3F0-5C31-B119-69651437DD9A}"/>
              </a:ext>
            </a:extLst>
          </p:cNvPr>
          <p:cNvSpPr/>
          <p:nvPr/>
        </p:nvSpPr>
        <p:spPr>
          <a:xfrm>
            <a:off x="16528526" y="0"/>
            <a:ext cx="3575574" cy="245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4E36E59B-4627-FC97-EAE9-2ECC5BA32E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7249" y="441001"/>
            <a:ext cx="2339793" cy="911090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EA9C9602-5DF6-D982-2AD6-26940C9D31FE}"/>
              </a:ext>
            </a:extLst>
          </p:cNvPr>
          <p:cNvPicPr/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93" y="1918423"/>
            <a:ext cx="19190314" cy="7472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A927B-112C-98A3-A129-97C6F2CAF8B7}"/>
              </a:ext>
            </a:extLst>
          </p:cNvPr>
          <p:cNvSpPr txBox="1"/>
          <p:nvPr/>
        </p:nvSpPr>
        <p:spPr>
          <a:xfrm>
            <a:off x="5335084" y="582983"/>
            <a:ext cx="943393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4800" b="0" dirty="0">
                <a:solidFill>
                  <a:srgbClr val="00A13A"/>
                </a:solidFill>
              </a:rPr>
              <a:t>Подготовка промысловой воды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A13A"/>
              </a:solidFill>
              <a:effectLst/>
              <a:uFillTx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424F4-B7BC-2C7B-7F09-C65E056AA7C8}"/>
              </a:ext>
            </a:extLst>
          </p:cNvPr>
          <p:cNvSpPr/>
          <p:nvPr/>
        </p:nvSpPr>
        <p:spPr>
          <a:xfrm>
            <a:off x="456893" y="2068381"/>
            <a:ext cx="11612137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ru-RU" sz="3600" b="1" dirty="0">
                <a:solidFill>
                  <a:prstClr val="black"/>
                </a:solidFill>
              </a:rPr>
              <a:t>Первичная подготовка</a:t>
            </a:r>
            <a:endParaRPr lang="en-US" sz="36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перехвата нефти гофрированными пластинами 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Гидроциклоны для удаления нефти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Гидроциклоны для удаления песка</a:t>
            </a: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/>
            <a:r>
              <a:rPr lang="ru-RU" sz="3600" b="1" dirty="0">
                <a:solidFill>
                  <a:prstClr val="black"/>
                </a:solidFill>
              </a:rPr>
              <a:t>Вторичная подготовка</a:t>
            </a:r>
            <a:endParaRPr lang="en-US" sz="36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индуцированной газовой флотации</a:t>
            </a:r>
          </a:p>
          <a:p>
            <a:pPr algn="l" eaLnBrk="1" hangingPunct="1">
              <a:buClr>
                <a:srgbClr val="1D7988"/>
              </a:buClr>
            </a:pPr>
            <a:r>
              <a:rPr lang="ru-RU" altLang="en-US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компактной газовой флотации</a:t>
            </a:r>
          </a:p>
          <a:p>
            <a:pPr algn="l" hangingPunct="1">
              <a:buClr>
                <a:srgbClr val="005221"/>
              </a:buClr>
            </a:pPr>
            <a:endParaRPr lang="en-US" alt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hangingPunct="1"/>
            <a:r>
              <a:rPr lang="ru-RU" sz="3600" b="1" dirty="0">
                <a:solidFill>
                  <a:prstClr val="black"/>
                </a:solidFill>
              </a:rPr>
              <a:t>Третичная подготовка</a:t>
            </a:r>
            <a:endParaRPr lang="en-US" sz="3600" b="1" dirty="0">
              <a:solidFill>
                <a:prstClr val="black"/>
              </a:solidFill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Установки абсорбирования нефти</a:t>
            </a:r>
            <a:endParaRPr lang="en-US" sz="36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1D7988"/>
              </a:buClr>
            </a:pPr>
            <a:r>
              <a:rPr lang="ru-RU" sz="3600" b="0" dirty="0">
                <a:solidFill>
                  <a:prstClr val="black"/>
                </a:solidFill>
                <a:cs typeface="Times New Roman" panose="02020603050405020304" pitchFamily="18" charset="0"/>
              </a:rPr>
              <a:t>Фильтры с ореховой скорлупой</a:t>
            </a:r>
            <a:endParaRPr lang="en-US" altLang="en-US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A24FD-CCD4-8B4D-8E35-F1B410086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7" b="11401"/>
          <a:stretch/>
        </p:blipFill>
        <p:spPr>
          <a:xfrm>
            <a:off x="13036504" y="2006446"/>
            <a:ext cx="5500641" cy="3597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1D9423-732B-EE4E-CC1E-2315CB3720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5" b="14483"/>
          <a:stretch/>
        </p:blipFill>
        <p:spPr>
          <a:xfrm>
            <a:off x="11729317" y="6015683"/>
            <a:ext cx="6079398" cy="38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1175</Words>
  <Application>Microsoft Macintosh PowerPoint</Application>
  <PresentationFormat>Custom</PresentationFormat>
  <Paragraphs>236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Aptos</vt:lpstr>
      <vt:lpstr>Arial</vt:lpstr>
      <vt:lpstr>Arial MT</vt:lpstr>
      <vt:lpstr>Helvetica Neue</vt:lpstr>
      <vt:lpstr>Raleway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Подготовка нефти и газа</vt:lpstr>
      <vt:lpstr>PowerPoint Presentation</vt:lpstr>
      <vt:lpstr>PowerPoint Presentation</vt:lpstr>
      <vt:lpstr>Предварительное и Детальное Проектирование</vt:lpstr>
      <vt:lpstr>Производство оборудования</vt:lpstr>
      <vt:lpstr>Монтаж Оборудования и Строительство</vt:lpstr>
      <vt:lpstr>Пуско-наладочные работы</vt:lpstr>
      <vt:lpstr>Управление Проектами и Консультации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BEINIT Energy Company Presentation</dc:title>
  <cp:lastModifiedBy>Joshua Smith</cp:lastModifiedBy>
  <cp:revision>5</cp:revision>
  <cp:lastPrinted>2024-12-27T05:54:14Z</cp:lastPrinted>
  <dcterms:created xsi:type="dcterms:W3CDTF">2024-12-20T09:51:56Z</dcterms:created>
  <dcterms:modified xsi:type="dcterms:W3CDTF">2024-12-27T05:57:57Z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2023-10-06T00:00:00Z</vt:filetime>
  </property>
  <property fmtid="{D5CDD505-2E9C-101B-9397-08002B2CF9AE}" pid="3" name="Creator">
    <vt:lpwstr>Keynote</vt:lpwstr>
  </property>
  <property fmtid="{D5CDD505-2E9C-101B-9397-08002B2CF9AE}" pid="4" name="LastSaved">
    <vt:filetime>2024-12-20T00:00:00Z</vt:filetime>
  </property>
  <property fmtid="{D5CDD505-2E9C-101B-9397-08002B2CF9AE}" pid="5" name="Producer">
    <vt:lpwstr>iLovePDF</vt:lpwstr>
  </property>
</Properties>
</file>