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306" r:id="rId10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>
        <p:scale>
          <a:sx n="60" d="100"/>
          <a:sy n="60" d="100"/>
        </p:scale>
        <p:origin x="400" y="6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830"/>
              </a:lnSpc>
            </a:pPr>
            <a:r>
              <a:rPr dirty="0"/>
              <a:t>Copyright</a:t>
            </a:r>
            <a:r>
              <a:rPr spc="20" dirty="0"/>
              <a:t> </a:t>
            </a:r>
            <a:r>
              <a:rPr dirty="0"/>
              <a:t>©</a:t>
            </a:r>
            <a:r>
              <a:rPr spc="25" dirty="0"/>
              <a:t> </a:t>
            </a:r>
            <a:r>
              <a:rPr dirty="0"/>
              <a:t>2023</a:t>
            </a:r>
            <a:r>
              <a:rPr spc="20" dirty="0"/>
              <a:t> </a:t>
            </a:r>
            <a:r>
              <a:rPr dirty="0"/>
              <a:t>BEINIT Group</a:t>
            </a:r>
            <a:r>
              <a:rPr spc="20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dirty="0"/>
              <a:t>Companies.</a:t>
            </a:r>
            <a:r>
              <a:rPr spc="-65" dirty="0"/>
              <a:t> </a:t>
            </a:r>
            <a:r>
              <a:rPr dirty="0"/>
              <a:t>All</a:t>
            </a:r>
            <a:r>
              <a:rPr spc="20" dirty="0"/>
              <a:t> </a:t>
            </a:r>
            <a:r>
              <a:rPr dirty="0"/>
              <a:t>rights</a:t>
            </a:r>
            <a:r>
              <a:rPr spc="2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83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830"/>
              </a:lnSpc>
            </a:pPr>
            <a:r>
              <a:rPr dirty="0"/>
              <a:t>Copyright</a:t>
            </a:r>
            <a:r>
              <a:rPr spc="20" dirty="0"/>
              <a:t> </a:t>
            </a:r>
            <a:r>
              <a:rPr dirty="0"/>
              <a:t>©</a:t>
            </a:r>
            <a:r>
              <a:rPr spc="25" dirty="0"/>
              <a:t> </a:t>
            </a:r>
            <a:r>
              <a:rPr dirty="0"/>
              <a:t>2023</a:t>
            </a:r>
            <a:r>
              <a:rPr spc="20" dirty="0"/>
              <a:t> </a:t>
            </a:r>
            <a:r>
              <a:rPr dirty="0"/>
              <a:t>BEINIT Group</a:t>
            </a:r>
            <a:r>
              <a:rPr spc="20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dirty="0"/>
              <a:t>Companies.</a:t>
            </a:r>
            <a:r>
              <a:rPr spc="-65" dirty="0"/>
              <a:t> </a:t>
            </a:r>
            <a:r>
              <a:rPr dirty="0"/>
              <a:t>All</a:t>
            </a:r>
            <a:r>
              <a:rPr spc="20" dirty="0"/>
              <a:t> </a:t>
            </a:r>
            <a:r>
              <a:rPr dirty="0"/>
              <a:t>rights</a:t>
            </a:r>
            <a:r>
              <a:rPr spc="2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83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0863580"/>
          </a:xfrm>
          <a:custGeom>
            <a:avLst/>
            <a:gdLst/>
            <a:ahLst/>
            <a:cxnLst/>
            <a:rect l="l" t="t" r="r" b="b"/>
            <a:pathLst>
              <a:path w="20104100" h="10863580">
                <a:moveTo>
                  <a:pt x="0" y="10863488"/>
                </a:moveTo>
                <a:lnTo>
                  <a:pt x="20104099" y="10863488"/>
                </a:lnTo>
                <a:lnTo>
                  <a:pt x="20104099" y="0"/>
                </a:lnTo>
                <a:lnTo>
                  <a:pt x="0" y="0"/>
                </a:lnTo>
                <a:lnTo>
                  <a:pt x="0" y="108634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0" y="0"/>
            <a:ext cx="20087137" cy="1130855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475" y="6029078"/>
            <a:ext cx="20045148" cy="52794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02612" y="219884"/>
            <a:ext cx="2617721" cy="101931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10863488"/>
            <a:ext cx="20104100" cy="445134"/>
          </a:xfrm>
          <a:custGeom>
            <a:avLst/>
            <a:gdLst/>
            <a:ahLst/>
            <a:cxnLst/>
            <a:rect l="l" t="t" r="r" b="b"/>
            <a:pathLst>
              <a:path w="20104100" h="445134">
                <a:moveTo>
                  <a:pt x="20104100" y="0"/>
                </a:moveTo>
                <a:lnTo>
                  <a:pt x="0" y="0"/>
                </a:lnTo>
                <a:lnTo>
                  <a:pt x="0" y="445067"/>
                </a:lnTo>
                <a:lnTo>
                  <a:pt x="20104100" y="445067"/>
                </a:lnTo>
                <a:lnTo>
                  <a:pt x="2010410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830"/>
              </a:lnSpc>
            </a:pPr>
            <a:r>
              <a:rPr dirty="0"/>
              <a:t>Copyright</a:t>
            </a:r>
            <a:r>
              <a:rPr spc="20" dirty="0"/>
              <a:t> </a:t>
            </a:r>
            <a:r>
              <a:rPr dirty="0"/>
              <a:t>©</a:t>
            </a:r>
            <a:r>
              <a:rPr spc="25" dirty="0"/>
              <a:t> </a:t>
            </a:r>
            <a:r>
              <a:rPr dirty="0"/>
              <a:t>2023</a:t>
            </a:r>
            <a:r>
              <a:rPr spc="20" dirty="0"/>
              <a:t> </a:t>
            </a:r>
            <a:r>
              <a:rPr dirty="0"/>
              <a:t>BEINIT Group</a:t>
            </a:r>
            <a:r>
              <a:rPr spc="20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dirty="0"/>
              <a:t>Companies.</a:t>
            </a:r>
            <a:r>
              <a:rPr spc="-65" dirty="0"/>
              <a:t> </a:t>
            </a:r>
            <a:r>
              <a:rPr dirty="0"/>
              <a:t>All</a:t>
            </a:r>
            <a:r>
              <a:rPr spc="20" dirty="0"/>
              <a:t> </a:t>
            </a:r>
            <a:r>
              <a:rPr dirty="0"/>
              <a:t>rights</a:t>
            </a:r>
            <a:r>
              <a:rPr spc="2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83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830"/>
              </a:lnSpc>
            </a:pPr>
            <a:r>
              <a:rPr dirty="0"/>
              <a:t>Copyright</a:t>
            </a:r>
            <a:r>
              <a:rPr spc="20" dirty="0"/>
              <a:t> </a:t>
            </a:r>
            <a:r>
              <a:rPr dirty="0"/>
              <a:t>©</a:t>
            </a:r>
            <a:r>
              <a:rPr spc="25" dirty="0"/>
              <a:t> </a:t>
            </a:r>
            <a:r>
              <a:rPr dirty="0"/>
              <a:t>2023</a:t>
            </a:r>
            <a:r>
              <a:rPr spc="20" dirty="0"/>
              <a:t> </a:t>
            </a:r>
            <a:r>
              <a:rPr dirty="0"/>
              <a:t>BEINIT Group</a:t>
            </a:r>
            <a:r>
              <a:rPr spc="20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dirty="0"/>
              <a:t>Companies.</a:t>
            </a:r>
            <a:r>
              <a:rPr spc="-65" dirty="0"/>
              <a:t> </a:t>
            </a:r>
            <a:r>
              <a:rPr dirty="0"/>
              <a:t>All</a:t>
            </a:r>
            <a:r>
              <a:rPr spc="20" dirty="0"/>
              <a:t> </a:t>
            </a:r>
            <a:r>
              <a:rPr dirty="0"/>
              <a:t>rights</a:t>
            </a:r>
            <a:r>
              <a:rPr spc="2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83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830"/>
              </a:lnSpc>
            </a:pPr>
            <a:r>
              <a:rPr dirty="0"/>
              <a:t>Copyright</a:t>
            </a:r>
            <a:r>
              <a:rPr spc="20" dirty="0"/>
              <a:t> </a:t>
            </a:r>
            <a:r>
              <a:rPr dirty="0"/>
              <a:t>©</a:t>
            </a:r>
            <a:r>
              <a:rPr spc="25" dirty="0"/>
              <a:t> </a:t>
            </a:r>
            <a:r>
              <a:rPr dirty="0"/>
              <a:t>2023</a:t>
            </a:r>
            <a:r>
              <a:rPr spc="20" dirty="0"/>
              <a:t> </a:t>
            </a:r>
            <a:r>
              <a:rPr dirty="0"/>
              <a:t>BEINIT Group</a:t>
            </a:r>
            <a:r>
              <a:rPr spc="20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dirty="0"/>
              <a:t>Companies.</a:t>
            </a:r>
            <a:r>
              <a:rPr spc="-65" dirty="0"/>
              <a:t> </a:t>
            </a:r>
            <a:r>
              <a:rPr dirty="0"/>
              <a:t>All</a:t>
            </a:r>
            <a:r>
              <a:rPr spc="20" dirty="0"/>
              <a:t> </a:t>
            </a:r>
            <a:r>
              <a:rPr dirty="0"/>
              <a:t>rights</a:t>
            </a:r>
            <a:r>
              <a:rPr spc="2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83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000989"/>
            <a:ext cx="20104099" cy="530756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406277" y="219889"/>
            <a:ext cx="2614067" cy="101919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10863488"/>
            <a:ext cx="20104100" cy="445134"/>
          </a:xfrm>
          <a:custGeom>
            <a:avLst/>
            <a:gdLst/>
            <a:ahLst/>
            <a:cxnLst/>
            <a:rect l="l" t="t" r="r" b="b"/>
            <a:pathLst>
              <a:path w="20104100" h="445134">
                <a:moveTo>
                  <a:pt x="20104100" y="0"/>
                </a:moveTo>
                <a:lnTo>
                  <a:pt x="0" y="0"/>
                </a:lnTo>
                <a:lnTo>
                  <a:pt x="0" y="445067"/>
                </a:lnTo>
                <a:lnTo>
                  <a:pt x="20104100" y="445067"/>
                </a:lnTo>
                <a:lnTo>
                  <a:pt x="2010410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3404" y="436176"/>
            <a:ext cx="15015210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61576" y="2676495"/>
            <a:ext cx="17058005" cy="6814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1552" y="10965576"/>
            <a:ext cx="5907405" cy="248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830"/>
              </a:lnSpc>
            </a:pPr>
            <a:r>
              <a:rPr dirty="0"/>
              <a:t>Copyright</a:t>
            </a:r>
            <a:r>
              <a:rPr spc="20" dirty="0"/>
              <a:t> </a:t>
            </a:r>
            <a:r>
              <a:rPr dirty="0"/>
              <a:t>©</a:t>
            </a:r>
            <a:r>
              <a:rPr spc="25" dirty="0"/>
              <a:t> </a:t>
            </a:r>
            <a:r>
              <a:rPr dirty="0"/>
              <a:t>2023</a:t>
            </a:r>
            <a:r>
              <a:rPr spc="20" dirty="0"/>
              <a:t> </a:t>
            </a:r>
            <a:r>
              <a:rPr dirty="0"/>
              <a:t>BEINIT Group</a:t>
            </a:r>
            <a:r>
              <a:rPr spc="20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dirty="0"/>
              <a:t>Companies.</a:t>
            </a:r>
            <a:r>
              <a:rPr spc="-65" dirty="0"/>
              <a:t> </a:t>
            </a:r>
            <a:r>
              <a:rPr dirty="0"/>
              <a:t>All</a:t>
            </a:r>
            <a:r>
              <a:rPr spc="20" dirty="0"/>
              <a:t> </a:t>
            </a:r>
            <a:r>
              <a:rPr dirty="0"/>
              <a:t>rights</a:t>
            </a:r>
            <a:r>
              <a:rPr spc="2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562934" y="10894262"/>
            <a:ext cx="247015" cy="248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83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1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17" Type="http://schemas.microsoft.com/office/2007/relationships/hdphoto" Target="../media/hdphoto8.wdp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4.png"/><Relationship Id="rId19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.packer@beinitenergygroup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481" y="0"/>
            <a:ext cx="20087137" cy="11308556"/>
            <a:chOff x="8481" y="0"/>
            <a:chExt cx="20087137" cy="1130855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1" y="0"/>
              <a:ext cx="20087137" cy="11308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4161" y="3560100"/>
              <a:ext cx="12324232" cy="774845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54947" y="3794598"/>
            <a:ext cx="7907655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3935" algn="l"/>
              </a:tabLst>
            </a:pPr>
            <a:r>
              <a:rPr sz="6100" b="0" spc="-10" dirty="0">
                <a:solidFill>
                  <a:srgbClr val="FFFFFF"/>
                </a:solidFill>
                <a:latin typeface="Arial MT"/>
                <a:cs typeface="Arial MT"/>
              </a:rPr>
              <a:t>Company</a:t>
            </a:r>
            <a:r>
              <a:rPr sz="6100" b="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6100" b="0" spc="-10" dirty="0">
                <a:solidFill>
                  <a:srgbClr val="FFFFFF"/>
                </a:solidFill>
                <a:latin typeface="Arial MT"/>
                <a:cs typeface="Arial MT"/>
              </a:rPr>
              <a:t>Presentation</a:t>
            </a:r>
            <a:endParaRPr sz="61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14968" y="10787678"/>
            <a:ext cx="136525" cy="264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-5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1550">
              <a:latin typeface="Arial MT"/>
              <a:cs typeface="Arial MT"/>
            </a:endParaRPr>
          </a:p>
        </p:txBody>
      </p:sp>
      <p:pic>
        <p:nvPicPr>
          <p:cNvPr id="10" name="object 8">
            <a:extLst>
              <a:ext uri="{FF2B5EF4-FFF2-40B4-BE49-F238E27FC236}">
                <a16:creationId xmlns:a16="http://schemas.microsoft.com/office/drawing/2014/main" id="{B7A7ABFE-C7EC-12F4-59D7-CD8B5545D1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54811" y="425673"/>
            <a:ext cx="4052232" cy="1577896"/>
          </a:xfrm>
          <a:prstGeom prst="rect">
            <a:avLst/>
          </a:prstGeom>
        </p:spPr>
      </p:pic>
      <p:pic>
        <p:nvPicPr>
          <p:cNvPr id="11" name="object 5">
            <a:extLst>
              <a:ext uri="{FF2B5EF4-FFF2-40B4-BE49-F238E27FC236}">
                <a16:creationId xmlns:a16="http://schemas.microsoft.com/office/drawing/2014/main" id="{B5DFD13F-4D45-CEEB-989F-34322C4DFE0E}"/>
              </a:ext>
            </a:extLst>
          </p:cNvPr>
          <p:cNvPicPr/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892" y="1918025"/>
            <a:ext cx="19190314" cy="7472505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AF60243E-883E-2BC7-537C-405B3F8B6114}"/>
              </a:ext>
            </a:extLst>
          </p:cNvPr>
          <p:cNvSpPr txBox="1">
            <a:spLocks/>
          </p:cNvSpPr>
          <p:nvPr/>
        </p:nvSpPr>
        <p:spPr>
          <a:xfrm>
            <a:off x="1458595" y="4755041"/>
            <a:ext cx="79076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  <a:tabLst>
                <a:tab pos="3543935" algn="l"/>
              </a:tabLst>
            </a:pPr>
            <a:r>
              <a:rPr lang="en-GB" sz="2400" b="0" spc="-10" dirty="0">
                <a:solidFill>
                  <a:srgbClr val="FFFFFF"/>
                </a:solidFill>
                <a:latin typeface="Arial MT"/>
                <a:cs typeface="Arial MT"/>
              </a:rPr>
              <a:t>BEINIT ENERGY GROUP SERVICES LLC FZ</a:t>
            </a:r>
            <a:endParaRPr lang="en-GB" sz="2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622"/>
            <a:chOff x="0" y="0"/>
            <a:chExt cx="20104100" cy="1130862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20104100" cy="10863580"/>
            </a:xfrm>
            <a:custGeom>
              <a:avLst/>
              <a:gdLst/>
              <a:ahLst/>
              <a:cxnLst/>
              <a:rect l="l" t="t" r="r" b="b"/>
              <a:pathLst>
                <a:path w="20104100" h="10863580">
                  <a:moveTo>
                    <a:pt x="0" y="10863488"/>
                  </a:moveTo>
                  <a:lnTo>
                    <a:pt x="20104100" y="10863488"/>
                  </a:lnTo>
                  <a:lnTo>
                    <a:pt x="20104100" y="0"/>
                  </a:lnTo>
                  <a:lnTo>
                    <a:pt x="0" y="0"/>
                  </a:lnTo>
                  <a:lnTo>
                    <a:pt x="0" y="10863488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0863488"/>
              <a:ext cx="20104100" cy="445134"/>
            </a:xfrm>
            <a:custGeom>
              <a:avLst/>
              <a:gdLst/>
              <a:ahLst/>
              <a:cxnLst/>
              <a:rect l="l" t="t" r="r" b="b"/>
              <a:pathLst>
                <a:path w="20104100" h="445134">
                  <a:moveTo>
                    <a:pt x="20104100" y="0"/>
                  </a:moveTo>
                  <a:lnTo>
                    <a:pt x="0" y="0"/>
                  </a:lnTo>
                  <a:lnTo>
                    <a:pt x="0" y="445067"/>
                  </a:lnTo>
                  <a:lnTo>
                    <a:pt x="20104100" y="445067"/>
                  </a:lnTo>
                  <a:lnTo>
                    <a:pt x="20104100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61576" y="1489285"/>
            <a:ext cx="368998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dirty="0">
                <a:solidFill>
                  <a:srgbClr val="00A13A"/>
                </a:solidFill>
              </a:rPr>
              <a:t>Who</a:t>
            </a:r>
            <a:r>
              <a:rPr sz="4950" spc="-145" dirty="0">
                <a:solidFill>
                  <a:srgbClr val="00A13A"/>
                </a:solidFill>
              </a:rPr>
              <a:t> </a:t>
            </a:r>
            <a:r>
              <a:rPr sz="4950" dirty="0">
                <a:solidFill>
                  <a:srgbClr val="00A13A"/>
                </a:solidFill>
              </a:rPr>
              <a:t>We</a:t>
            </a:r>
            <a:r>
              <a:rPr sz="4950" spc="-305" dirty="0">
                <a:solidFill>
                  <a:srgbClr val="00A13A"/>
                </a:solidFill>
              </a:rPr>
              <a:t> </a:t>
            </a:r>
            <a:r>
              <a:rPr sz="4950" spc="-25" dirty="0">
                <a:solidFill>
                  <a:srgbClr val="00A13A"/>
                </a:solidFill>
              </a:rPr>
              <a:t>Are</a:t>
            </a:r>
            <a:endParaRPr sz="4950" dirty="0">
              <a:solidFill>
                <a:srgbClr val="00A13A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201552" y="10965576"/>
            <a:ext cx="718349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dirty="0"/>
              <a:t>Copyright</a:t>
            </a:r>
            <a:r>
              <a:rPr spc="20" dirty="0"/>
              <a:t> </a:t>
            </a:r>
            <a:r>
              <a:rPr dirty="0"/>
              <a:t>©</a:t>
            </a:r>
            <a:r>
              <a:rPr spc="25" dirty="0"/>
              <a:t> </a:t>
            </a:r>
            <a:r>
              <a:rPr dirty="0"/>
              <a:t>202</a:t>
            </a:r>
            <a:r>
              <a:rPr lang="en-GB" dirty="0"/>
              <a:t>4</a:t>
            </a:r>
            <a:r>
              <a:rPr spc="20" dirty="0"/>
              <a:t> </a:t>
            </a:r>
            <a:r>
              <a:rPr dirty="0"/>
              <a:t>BEINIT</a:t>
            </a:r>
            <a:r>
              <a:rPr lang="en-GB" dirty="0"/>
              <a:t> Energy </a:t>
            </a:r>
            <a:r>
              <a:rPr dirty="0"/>
              <a:t>Group</a:t>
            </a:r>
            <a:r>
              <a:rPr lang="en-GB" dirty="0"/>
              <a:t> Services</a:t>
            </a:r>
            <a:r>
              <a:rPr dirty="0"/>
              <a:t>.</a:t>
            </a:r>
            <a:r>
              <a:rPr spc="-65" dirty="0"/>
              <a:t> </a:t>
            </a:r>
            <a:r>
              <a:rPr dirty="0"/>
              <a:t>All</a:t>
            </a:r>
            <a:r>
              <a:rPr spc="20" dirty="0"/>
              <a:t> </a:t>
            </a:r>
            <a:r>
              <a:rPr dirty="0"/>
              <a:t>rights</a:t>
            </a:r>
            <a:r>
              <a:rPr spc="2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561576" y="2676495"/>
            <a:ext cx="17058005" cy="693394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just">
              <a:lnSpc>
                <a:spcPts val="3550"/>
              </a:lnSpc>
              <a:spcBef>
                <a:spcPts val="390"/>
              </a:spcBef>
            </a:pPr>
            <a:r>
              <a:rPr dirty="0"/>
              <a:t>BEINIT</a:t>
            </a:r>
            <a:r>
              <a:rPr spc="600" dirty="0"/>
              <a:t> </a:t>
            </a:r>
            <a:r>
              <a:rPr dirty="0"/>
              <a:t>Energy</a:t>
            </a:r>
            <a:r>
              <a:rPr lang="en-GB" dirty="0"/>
              <a:t> Group Services</a:t>
            </a:r>
            <a:r>
              <a:rPr spc="660" dirty="0"/>
              <a:t> </a:t>
            </a:r>
            <a:r>
              <a:rPr dirty="0"/>
              <a:t>is</a:t>
            </a:r>
            <a:r>
              <a:rPr spc="665" dirty="0"/>
              <a:t> </a:t>
            </a:r>
            <a:r>
              <a:rPr dirty="0"/>
              <a:t>an</a:t>
            </a:r>
            <a:r>
              <a:rPr spc="660" dirty="0"/>
              <a:t> </a:t>
            </a:r>
            <a:r>
              <a:rPr dirty="0"/>
              <a:t>international</a:t>
            </a:r>
            <a:r>
              <a:rPr spc="660" dirty="0"/>
              <a:t> </a:t>
            </a:r>
            <a:r>
              <a:rPr dirty="0"/>
              <a:t>energy</a:t>
            </a:r>
            <a:r>
              <a:rPr spc="660" dirty="0"/>
              <a:t> </a:t>
            </a:r>
            <a:r>
              <a:rPr dirty="0"/>
              <a:t>consultancy,</a:t>
            </a:r>
            <a:r>
              <a:rPr spc="660" dirty="0"/>
              <a:t> </a:t>
            </a:r>
            <a:r>
              <a:rPr dirty="0"/>
              <a:t>project</a:t>
            </a:r>
            <a:r>
              <a:rPr spc="665" dirty="0"/>
              <a:t> </a:t>
            </a:r>
            <a:r>
              <a:rPr dirty="0"/>
              <a:t>and</a:t>
            </a:r>
            <a:r>
              <a:rPr spc="660" dirty="0"/>
              <a:t> </a:t>
            </a:r>
            <a:r>
              <a:rPr dirty="0"/>
              <a:t>construction</a:t>
            </a:r>
            <a:r>
              <a:rPr spc="660" dirty="0"/>
              <a:t> </a:t>
            </a:r>
            <a:r>
              <a:rPr spc="-10" dirty="0"/>
              <a:t>management </a:t>
            </a:r>
            <a:r>
              <a:rPr dirty="0"/>
              <a:t>company,</a:t>
            </a:r>
            <a:r>
              <a:rPr spc="385" dirty="0"/>
              <a:t> </a:t>
            </a:r>
            <a:r>
              <a:rPr dirty="0"/>
              <a:t>founded</a:t>
            </a:r>
            <a:r>
              <a:rPr spc="390" dirty="0"/>
              <a:t> </a:t>
            </a:r>
            <a:r>
              <a:rPr dirty="0"/>
              <a:t>and</a:t>
            </a:r>
            <a:r>
              <a:rPr spc="390" dirty="0"/>
              <a:t> </a:t>
            </a:r>
            <a:r>
              <a:rPr dirty="0"/>
              <a:t>built</a:t>
            </a:r>
            <a:r>
              <a:rPr spc="390" dirty="0"/>
              <a:t> </a:t>
            </a:r>
            <a:r>
              <a:rPr dirty="0"/>
              <a:t>on</a:t>
            </a:r>
            <a:r>
              <a:rPr spc="390" dirty="0"/>
              <a:t> </a:t>
            </a:r>
            <a:r>
              <a:rPr dirty="0"/>
              <a:t>exceptional</a:t>
            </a:r>
            <a:r>
              <a:rPr spc="390" dirty="0"/>
              <a:t> </a:t>
            </a:r>
            <a:r>
              <a:rPr dirty="0"/>
              <a:t>people,</a:t>
            </a:r>
            <a:r>
              <a:rPr spc="390" dirty="0"/>
              <a:t> </a:t>
            </a:r>
            <a:r>
              <a:rPr dirty="0"/>
              <a:t>a</a:t>
            </a:r>
            <a:r>
              <a:rPr spc="390" dirty="0"/>
              <a:t> </a:t>
            </a:r>
            <a:r>
              <a:rPr dirty="0"/>
              <a:t>commitment</a:t>
            </a:r>
            <a:r>
              <a:rPr spc="390" dirty="0"/>
              <a:t> </a:t>
            </a:r>
            <a:r>
              <a:rPr dirty="0"/>
              <a:t>to</a:t>
            </a:r>
            <a:r>
              <a:rPr spc="390" dirty="0"/>
              <a:t> </a:t>
            </a:r>
            <a:r>
              <a:rPr dirty="0"/>
              <a:t>service</a:t>
            </a:r>
            <a:r>
              <a:rPr spc="390" dirty="0"/>
              <a:t> </a:t>
            </a:r>
            <a:r>
              <a:rPr dirty="0"/>
              <a:t>excellence</a:t>
            </a:r>
            <a:r>
              <a:rPr spc="390" dirty="0"/>
              <a:t> </a:t>
            </a:r>
            <a:r>
              <a:rPr dirty="0"/>
              <a:t>and</a:t>
            </a:r>
            <a:r>
              <a:rPr spc="390" dirty="0"/>
              <a:t> </a:t>
            </a:r>
            <a:r>
              <a:rPr spc="-50" dirty="0"/>
              <a:t>a </a:t>
            </a:r>
            <a:r>
              <a:rPr dirty="0"/>
              <a:t>deep-rooted</a:t>
            </a:r>
            <a:r>
              <a:rPr spc="110" dirty="0"/>
              <a:t> </a:t>
            </a:r>
            <a:r>
              <a:rPr dirty="0"/>
              <a:t>entrepreneurial</a:t>
            </a:r>
            <a:r>
              <a:rPr spc="110" dirty="0"/>
              <a:t> </a:t>
            </a:r>
            <a:r>
              <a:rPr spc="-10" dirty="0"/>
              <a:t>spirit.</a:t>
            </a:r>
          </a:p>
          <a:p>
            <a:pPr>
              <a:lnSpc>
                <a:spcPct val="100000"/>
              </a:lnSpc>
              <a:spcBef>
                <a:spcPts val="2915"/>
              </a:spcBef>
            </a:pPr>
            <a:endParaRPr spc="-10" dirty="0"/>
          </a:p>
          <a:p>
            <a:pPr marL="12700" algn="just">
              <a:lnSpc>
                <a:spcPct val="100000"/>
              </a:lnSpc>
            </a:pPr>
            <a:r>
              <a:rPr sz="4950" b="1" dirty="0">
                <a:solidFill>
                  <a:srgbClr val="00A13A"/>
                </a:solidFill>
                <a:latin typeface="Arial"/>
                <a:cs typeface="Arial"/>
              </a:rPr>
              <a:t>Energy</a:t>
            </a:r>
            <a:r>
              <a:rPr sz="4950" b="1" spc="-70" dirty="0">
                <a:solidFill>
                  <a:srgbClr val="00A13A"/>
                </a:solidFill>
                <a:latin typeface="Arial"/>
                <a:cs typeface="Arial"/>
              </a:rPr>
              <a:t> </a:t>
            </a:r>
            <a:r>
              <a:rPr sz="4950" b="1" dirty="0">
                <a:solidFill>
                  <a:srgbClr val="00A13A"/>
                </a:solidFill>
                <a:latin typeface="Arial"/>
                <a:cs typeface="Arial"/>
              </a:rPr>
              <a:t>Services</a:t>
            </a:r>
            <a:r>
              <a:rPr sz="4950" b="1" spc="-70" dirty="0">
                <a:solidFill>
                  <a:srgbClr val="00A13A"/>
                </a:solidFill>
                <a:latin typeface="Arial"/>
                <a:cs typeface="Arial"/>
              </a:rPr>
              <a:t> </a:t>
            </a:r>
            <a:r>
              <a:rPr sz="4950" b="1" spc="-10" dirty="0">
                <a:solidFill>
                  <a:srgbClr val="00A13A"/>
                </a:solidFill>
                <a:latin typeface="Arial"/>
                <a:cs typeface="Arial"/>
              </a:rPr>
              <a:t>Specialists</a:t>
            </a:r>
            <a:endParaRPr sz="4950" dirty="0">
              <a:solidFill>
                <a:srgbClr val="00A13A"/>
              </a:solidFill>
              <a:latin typeface="Arial"/>
              <a:cs typeface="Arial"/>
            </a:endParaRPr>
          </a:p>
          <a:p>
            <a:pPr marL="12700" algn="just">
              <a:lnSpc>
                <a:spcPts val="3635"/>
              </a:lnSpc>
              <a:spcBef>
                <a:spcPts val="4270"/>
              </a:spcBef>
            </a:pPr>
            <a:r>
              <a:rPr dirty="0"/>
              <a:t>We</a:t>
            </a:r>
            <a:r>
              <a:rPr spc="50" dirty="0"/>
              <a:t> </a:t>
            </a:r>
            <a:r>
              <a:rPr dirty="0"/>
              <a:t>have</a:t>
            </a:r>
            <a:r>
              <a:rPr spc="50" dirty="0"/>
              <a:t> </a:t>
            </a:r>
            <a:r>
              <a:rPr dirty="0"/>
              <a:t>three</a:t>
            </a:r>
            <a:r>
              <a:rPr spc="55" dirty="0"/>
              <a:t> </a:t>
            </a:r>
            <a:r>
              <a:rPr dirty="0"/>
              <a:t>simple</a:t>
            </a:r>
            <a:r>
              <a:rPr spc="50" dirty="0"/>
              <a:t> </a:t>
            </a:r>
            <a:r>
              <a:rPr dirty="0"/>
              <a:t>values</a:t>
            </a:r>
            <a:r>
              <a:rPr spc="55" dirty="0"/>
              <a:t> </a:t>
            </a:r>
            <a:r>
              <a:rPr dirty="0"/>
              <a:t>that</a:t>
            </a:r>
            <a:r>
              <a:rPr spc="50" dirty="0"/>
              <a:t> </a:t>
            </a:r>
            <a:r>
              <a:rPr dirty="0"/>
              <a:t>guide</a:t>
            </a:r>
            <a:r>
              <a:rPr spc="55" dirty="0"/>
              <a:t> </a:t>
            </a:r>
            <a:r>
              <a:rPr dirty="0"/>
              <a:t>our</a:t>
            </a:r>
            <a:r>
              <a:rPr spc="50" dirty="0"/>
              <a:t> </a:t>
            </a:r>
            <a:r>
              <a:rPr dirty="0"/>
              <a:t>behaviours</a:t>
            </a:r>
            <a:r>
              <a:rPr spc="50" dirty="0"/>
              <a:t> </a:t>
            </a:r>
            <a:r>
              <a:rPr dirty="0"/>
              <a:t>and</a:t>
            </a:r>
            <a:r>
              <a:rPr spc="55" dirty="0"/>
              <a:t> </a:t>
            </a:r>
            <a:r>
              <a:rPr dirty="0"/>
              <a:t>culture</a:t>
            </a:r>
            <a:r>
              <a:rPr spc="50" dirty="0"/>
              <a:t> </a:t>
            </a:r>
            <a:r>
              <a:rPr dirty="0"/>
              <a:t>of</a:t>
            </a:r>
            <a:r>
              <a:rPr spc="55" dirty="0"/>
              <a:t> </a:t>
            </a:r>
            <a:r>
              <a:rPr spc="-10" dirty="0"/>
              <a:t>innovation:</a:t>
            </a:r>
          </a:p>
          <a:p>
            <a:pPr marL="950594" indent="-414655">
              <a:lnSpc>
                <a:spcPts val="3545"/>
              </a:lnSpc>
              <a:buSzPct val="125806"/>
              <a:buChar char="•"/>
              <a:tabLst>
                <a:tab pos="950594" algn="l"/>
              </a:tabLst>
            </a:pPr>
            <a:r>
              <a:rPr sz="3100" dirty="0"/>
              <a:t>Safety</a:t>
            </a:r>
            <a:r>
              <a:rPr sz="3100" spc="45" dirty="0"/>
              <a:t> </a:t>
            </a:r>
            <a:r>
              <a:rPr sz="3100" dirty="0"/>
              <a:t>First</a:t>
            </a:r>
            <a:r>
              <a:rPr sz="3100" spc="45" dirty="0"/>
              <a:t> </a:t>
            </a:r>
            <a:r>
              <a:rPr sz="3100" dirty="0"/>
              <a:t>-</a:t>
            </a:r>
            <a:r>
              <a:rPr sz="3100" spc="50" dirty="0"/>
              <a:t> </a:t>
            </a:r>
            <a:r>
              <a:rPr sz="3100" dirty="0"/>
              <a:t>everyone</a:t>
            </a:r>
            <a:r>
              <a:rPr sz="3100" spc="45" dirty="0"/>
              <a:t> </a:t>
            </a:r>
            <a:r>
              <a:rPr sz="3100" dirty="0"/>
              <a:t>goes</a:t>
            </a:r>
            <a:r>
              <a:rPr sz="3100" spc="45" dirty="0"/>
              <a:t> </a:t>
            </a:r>
            <a:r>
              <a:rPr sz="3100" dirty="0"/>
              <a:t>home</a:t>
            </a:r>
            <a:r>
              <a:rPr sz="3100" spc="50" dirty="0"/>
              <a:t> </a:t>
            </a:r>
            <a:r>
              <a:rPr sz="3100" dirty="0"/>
              <a:t>safe</a:t>
            </a:r>
            <a:r>
              <a:rPr sz="3100" spc="45" dirty="0"/>
              <a:t> </a:t>
            </a:r>
            <a:r>
              <a:rPr sz="3100" dirty="0"/>
              <a:t>and</a:t>
            </a:r>
            <a:r>
              <a:rPr sz="3100" spc="45" dirty="0"/>
              <a:t> </a:t>
            </a:r>
            <a:r>
              <a:rPr sz="3100" spc="-10" dirty="0"/>
              <a:t>well.</a:t>
            </a:r>
            <a:endParaRPr sz="3100" dirty="0"/>
          </a:p>
          <a:p>
            <a:pPr marL="950594" indent="-414655">
              <a:lnSpc>
                <a:spcPts val="3545"/>
              </a:lnSpc>
              <a:buSzPct val="125806"/>
              <a:buChar char="•"/>
              <a:tabLst>
                <a:tab pos="950594" algn="l"/>
              </a:tabLst>
            </a:pPr>
            <a:r>
              <a:rPr sz="3100" dirty="0"/>
              <a:t>Client</a:t>
            </a:r>
            <a:r>
              <a:rPr sz="3100" spc="55" dirty="0"/>
              <a:t> </a:t>
            </a:r>
            <a:r>
              <a:rPr sz="3100" dirty="0"/>
              <a:t>Focused</a:t>
            </a:r>
            <a:r>
              <a:rPr sz="3100" spc="60" dirty="0"/>
              <a:t> </a:t>
            </a:r>
            <a:r>
              <a:rPr sz="3100" dirty="0"/>
              <a:t>-</a:t>
            </a:r>
            <a:r>
              <a:rPr sz="3100" spc="60" dirty="0"/>
              <a:t> </a:t>
            </a:r>
            <a:r>
              <a:rPr sz="3100" dirty="0"/>
              <a:t>Deliver</a:t>
            </a:r>
            <a:r>
              <a:rPr sz="3100" spc="60" dirty="0"/>
              <a:t> </a:t>
            </a:r>
            <a:r>
              <a:rPr sz="3100" dirty="0"/>
              <a:t>on</a:t>
            </a:r>
            <a:r>
              <a:rPr sz="3100" spc="60" dirty="0"/>
              <a:t> </a:t>
            </a:r>
            <a:r>
              <a:rPr sz="3100" dirty="0"/>
              <a:t>our</a:t>
            </a:r>
            <a:r>
              <a:rPr sz="3100" spc="55" dirty="0"/>
              <a:t> </a:t>
            </a:r>
            <a:r>
              <a:rPr sz="3100" spc="-10" dirty="0"/>
              <a:t>promises.</a:t>
            </a:r>
            <a:endParaRPr sz="3100" dirty="0"/>
          </a:p>
          <a:p>
            <a:pPr marL="950594" indent="-414655">
              <a:lnSpc>
                <a:spcPts val="3635"/>
              </a:lnSpc>
              <a:buSzPct val="125806"/>
              <a:buChar char="•"/>
              <a:tabLst>
                <a:tab pos="950594" algn="l"/>
              </a:tabLst>
            </a:pPr>
            <a:r>
              <a:rPr sz="3100" dirty="0"/>
              <a:t>Integrity</a:t>
            </a:r>
            <a:r>
              <a:rPr sz="3100" spc="45" dirty="0"/>
              <a:t> </a:t>
            </a:r>
            <a:r>
              <a:rPr sz="3100" dirty="0"/>
              <a:t>-</a:t>
            </a:r>
            <a:r>
              <a:rPr sz="3100" spc="-135" dirty="0"/>
              <a:t> </a:t>
            </a:r>
            <a:r>
              <a:rPr sz="3100" dirty="0"/>
              <a:t>Always</a:t>
            </a:r>
            <a:r>
              <a:rPr sz="3100" spc="45" dirty="0"/>
              <a:t> </a:t>
            </a:r>
            <a:r>
              <a:rPr sz="3100" dirty="0"/>
              <a:t>do</a:t>
            </a:r>
            <a:r>
              <a:rPr sz="3100" spc="45" dirty="0"/>
              <a:t> </a:t>
            </a:r>
            <a:r>
              <a:rPr sz="3100" dirty="0"/>
              <a:t>the</a:t>
            </a:r>
            <a:r>
              <a:rPr sz="3100" spc="45" dirty="0"/>
              <a:t> </a:t>
            </a:r>
            <a:r>
              <a:rPr sz="3100" dirty="0"/>
              <a:t>right</a:t>
            </a:r>
            <a:r>
              <a:rPr sz="3100" spc="45" dirty="0"/>
              <a:t> </a:t>
            </a:r>
            <a:r>
              <a:rPr sz="3100" spc="-10" dirty="0"/>
              <a:t>thing.</a:t>
            </a:r>
            <a:endParaRPr sz="3100" dirty="0"/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3100" dirty="0"/>
          </a:p>
          <a:p>
            <a:pPr marL="12700" marR="5080" algn="just">
              <a:lnSpc>
                <a:spcPts val="3550"/>
              </a:lnSpc>
            </a:pPr>
            <a:r>
              <a:rPr dirty="0"/>
              <a:t>These</a:t>
            </a:r>
            <a:r>
              <a:rPr spc="480" dirty="0"/>
              <a:t> </a:t>
            </a:r>
            <a:r>
              <a:rPr dirty="0"/>
              <a:t>values</a:t>
            </a:r>
            <a:r>
              <a:rPr spc="480" dirty="0"/>
              <a:t> </a:t>
            </a:r>
            <a:r>
              <a:rPr dirty="0"/>
              <a:t>permeate</a:t>
            </a:r>
            <a:r>
              <a:rPr spc="480" dirty="0"/>
              <a:t> </a:t>
            </a:r>
            <a:r>
              <a:rPr dirty="0"/>
              <a:t>through</a:t>
            </a:r>
            <a:r>
              <a:rPr spc="484" dirty="0"/>
              <a:t> </a:t>
            </a:r>
            <a:r>
              <a:rPr dirty="0"/>
              <a:t>everything</a:t>
            </a:r>
            <a:r>
              <a:rPr spc="480" dirty="0"/>
              <a:t> </a:t>
            </a:r>
            <a:r>
              <a:rPr dirty="0"/>
              <a:t>we</a:t>
            </a:r>
            <a:r>
              <a:rPr spc="480" dirty="0"/>
              <a:t> </a:t>
            </a:r>
            <a:r>
              <a:rPr dirty="0"/>
              <a:t>do,</a:t>
            </a:r>
            <a:r>
              <a:rPr spc="484" dirty="0"/>
              <a:t> </a:t>
            </a:r>
            <a:r>
              <a:rPr dirty="0"/>
              <a:t>including</a:t>
            </a:r>
            <a:r>
              <a:rPr spc="480" dirty="0"/>
              <a:t> </a:t>
            </a:r>
            <a:r>
              <a:rPr dirty="0"/>
              <a:t>our</a:t>
            </a:r>
            <a:r>
              <a:rPr spc="480" dirty="0"/>
              <a:t> </a:t>
            </a:r>
            <a:r>
              <a:rPr dirty="0"/>
              <a:t>relationships</a:t>
            </a:r>
            <a:r>
              <a:rPr spc="480" dirty="0"/>
              <a:t> </a:t>
            </a:r>
            <a:r>
              <a:rPr dirty="0"/>
              <a:t>with</a:t>
            </a:r>
            <a:r>
              <a:rPr spc="484" dirty="0"/>
              <a:t> </a:t>
            </a:r>
            <a:r>
              <a:rPr dirty="0"/>
              <a:t>our</a:t>
            </a:r>
            <a:r>
              <a:rPr spc="480" dirty="0"/>
              <a:t> </a:t>
            </a:r>
            <a:r>
              <a:rPr spc="-10" dirty="0"/>
              <a:t>clients,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partners,</a:t>
            </a:r>
            <a:r>
              <a:rPr spc="60" dirty="0"/>
              <a:t> </a:t>
            </a:r>
            <a:r>
              <a:rPr dirty="0"/>
              <a:t>our</a:t>
            </a:r>
            <a:r>
              <a:rPr spc="55" dirty="0"/>
              <a:t> </a:t>
            </a:r>
            <a:r>
              <a:rPr dirty="0"/>
              <a:t>suppliers</a:t>
            </a:r>
            <a:r>
              <a:rPr spc="60" dirty="0"/>
              <a:t> </a:t>
            </a:r>
            <a:r>
              <a:rPr dirty="0"/>
              <a:t>and</a:t>
            </a:r>
            <a:r>
              <a:rPr spc="55" dirty="0"/>
              <a:t> </a:t>
            </a:r>
            <a:r>
              <a:rPr dirty="0"/>
              <a:t>the</a:t>
            </a:r>
            <a:r>
              <a:rPr spc="60" dirty="0"/>
              <a:t> </a:t>
            </a:r>
            <a:r>
              <a:rPr dirty="0"/>
              <a:t>communities</a:t>
            </a:r>
            <a:r>
              <a:rPr spc="55" dirty="0"/>
              <a:t> </a:t>
            </a:r>
            <a:r>
              <a:rPr dirty="0"/>
              <a:t>where</a:t>
            </a:r>
            <a:r>
              <a:rPr spc="60" dirty="0"/>
              <a:t> </a:t>
            </a:r>
            <a:r>
              <a:rPr dirty="0"/>
              <a:t>we</a:t>
            </a:r>
            <a:r>
              <a:rPr spc="60" dirty="0"/>
              <a:t> </a:t>
            </a:r>
            <a:r>
              <a:rPr spc="-10" dirty="0"/>
              <a:t>work.</a:t>
            </a:r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1F3C6DB0-DFC4-4402-1605-8E084A01AB80}"/>
              </a:ext>
            </a:extLst>
          </p:cNvPr>
          <p:cNvPicPr/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893" y="1918423"/>
            <a:ext cx="19190314" cy="7472505"/>
          </a:xfrm>
          <a:prstGeom prst="rect">
            <a:avLst/>
          </a:prstGeom>
        </p:spPr>
      </p:pic>
      <p:pic>
        <p:nvPicPr>
          <p:cNvPr id="12" name="object 8">
            <a:extLst>
              <a:ext uri="{FF2B5EF4-FFF2-40B4-BE49-F238E27FC236}">
                <a16:creationId xmlns:a16="http://schemas.microsoft.com/office/drawing/2014/main" id="{CE38E486-2651-B5A7-696B-4E67278155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7250" y="441001"/>
            <a:ext cx="2339791" cy="9110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13015"/>
            <a:ext cx="20104100" cy="5669915"/>
          </a:xfrm>
          <a:custGeom>
            <a:avLst/>
            <a:gdLst/>
            <a:ahLst/>
            <a:cxnLst/>
            <a:rect l="l" t="t" r="r" b="b"/>
            <a:pathLst>
              <a:path w="20104100" h="5669915">
                <a:moveTo>
                  <a:pt x="0" y="0"/>
                </a:moveTo>
                <a:lnTo>
                  <a:pt x="0" y="5669712"/>
                </a:lnTo>
                <a:lnTo>
                  <a:pt x="20104100" y="5669712"/>
                </a:lnTo>
                <a:lnTo>
                  <a:pt x="20104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863488"/>
            <a:ext cx="20104100" cy="445134"/>
          </a:xfrm>
          <a:custGeom>
            <a:avLst/>
            <a:gdLst/>
            <a:ahLst/>
            <a:cxnLst/>
            <a:rect l="l" t="t" r="r" b="b"/>
            <a:pathLst>
              <a:path w="20104100" h="445134">
                <a:moveTo>
                  <a:pt x="20104100" y="0"/>
                </a:moveTo>
                <a:lnTo>
                  <a:pt x="0" y="0"/>
                </a:lnTo>
                <a:lnTo>
                  <a:pt x="0" y="445067"/>
                </a:lnTo>
                <a:lnTo>
                  <a:pt x="20104100" y="445067"/>
                </a:lnTo>
                <a:lnTo>
                  <a:pt x="2010410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4110091" y="312592"/>
            <a:ext cx="15537363" cy="552747"/>
          </a:xfrm>
          <a:prstGeom prst="rect">
            <a:avLst/>
          </a:prstGeom>
        </p:spPr>
        <p:txBody>
          <a:bodyPr vert="horz" wrap="square" lIns="0" tIns="151161" rIns="0" bIns="0" rtlCol="0">
            <a:spAutoFit/>
          </a:bodyPr>
          <a:lstStyle/>
          <a:p>
            <a:pPr marL="4272915" algn="l">
              <a:lnSpc>
                <a:spcPct val="100000"/>
              </a:lnSpc>
              <a:spcBef>
                <a:spcPts val="135"/>
              </a:spcBef>
            </a:pPr>
            <a:r>
              <a:rPr sz="2600" dirty="0"/>
              <a:t>An</a:t>
            </a:r>
            <a:r>
              <a:rPr sz="2600" spc="65" dirty="0"/>
              <a:t> </a:t>
            </a:r>
            <a:r>
              <a:rPr sz="2600" dirty="0"/>
              <a:t>International</a:t>
            </a:r>
            <a:r>
              <a:rPr sz="2600" spc="65" dirty="0"/>
              <a:t> </a:t>
            </a:r>
            <a:r>
              <a:rPr sz="2600" dirty="0"/>
              <a:t>Oil</a:t>
            </a:r>
            <a:r>
              <a:rPr sz="2600" spc="70" dirty="0"/>
              <a:t> </a:t>
            </a:r>
            <a:r>
              <a:rPr sz="2600" dirty="0"/>
              <a:t>&amp;</a:t>
            </a:r>
            <a:r>
              <a:rPr sz="2600" spc="65" dirty="0"/>
              <a:t> </a:t>
            </a:r>
            <a:r>
              <a:rPr sz="2600" dirty="0"/>
              <a:t>Gas</a:t>
            </a:r>
            <a:r>
              <a:rPr sz="2600" spc="65" dirty="0"/>
              <a:t> </a:t>
            </a:r>
            <a:r>
              <a:rPr sz="2600" dirty="0"/>
              <a:t>Services</a:t>
            </a:r>
            <a:r>
              <a:rPr lang="en-GB" sz="2600" spc="70" dirty="0"/>
              <a:t> </a:t>
            </a:r>
            <a:r>
              <a:rPr sz="2600" spc="-10" dirty="0"/>
              <a:t>Contractor</a:t>
            </a:r>
            <a:endParaRPr sz="260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456893" y="1185205"/>
            <a:ext cx="14447519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b="1" dirty="0">
                <a:latin typeface="Arial"/>
                <a:cs typeface="Arial"/>
              </a:rPr>
              <a:t>With</a:t>
            </a:r>
            <a:r>
              <a:rPr sz="1950" b="1" spc="12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comprehensive</a:t>
            </a:r>
            <a:r>
              <a:rPr sz="1950" b="1" spc="12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multi-discipline</a:t>
            </a:r>
            <a:r>
              <a:rPr sz="1950" b="1" spc="12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design</a:t>
            </a:r>
            <a:r>
              <a:rPr sz="1950" b="1" spc="13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and</a:t>
            </a:r>
            <a:r>
              <a:rPr sz="1950" b="1" spc="12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project</a:t>
            </a:r>
            <a:r>
              <a:rPr sz="1950" b="1" spc="12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management</a:t>
            </a:r>
            <a:r>
              <a:rPr sz="1950" b="1" spc="13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expertise,</a:t>
            </a:r>
            <a:r>
              <a:rPr sz="1950" b="1" spc="12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BEINIT</a:t>
            </a:r>
            <a:r>
              <a:rPr sz="1950" b="1" spc="12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Energy</a:t>
            </a:r>
            <a:r>
              <a:rPr lang="en-GB" sz="1950" b="1" dirty="0">
                <a:latin typeface="Arial"/>
                <a:cs typeface="Arial"/>
              </a:rPr>
              <a:t> Group Service</a:t>
            </a:r>
            <a:r>
              <a:rPr sz="1950" b="1" dirty="0">
                <a:latin typeface="Arial"/>
                <a:cs typeface="Arial"/>
              </a:rPr>
              <a:t>’s</a:t>
            </a:r>
            <a:r>
              <a:rPr sz="1950" b="1" spc="13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teams</a:t>
            </a:r>
            <a:r>
              <a:rPr sz="1950" b="1" spc="12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of</a:t>
            </a:r>
            <a:r>
              <a:rPr sz="1950" b="1" spc="12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highly</a:t>
            </a:r>
            <a:r>
              <a:rPr sz="1950" b="1" spc="130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skilled </a:t>
            </a:r>
            <a:r>
              <a:rPr sz="1950" b="1" dirty="0">
                <a:latin typeface="Arial"/>
                <a:cs typeface="Arial"/>
              </a:rPr>
              <a:t>professionals</a:t>
            </a:r>
            <a:r>
              <a:rPr sz="1950" b="1" spc="4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provide</a:t>
            </a:r>
            <a:r>
              <a:rPr sz="1950" b="1" spc="5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innovative</a:t>
            </a:r>
            <a:r>
              <a:rPr sz="1950" b="1" spc="5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solutions</a:t>
            </a:r>
            <a:r>
              <a:rPr sz="1950" b="1" spc="4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to</a:t>
            </a:r>
            <a:r>
              <a:rPr sz="1950" b="1" spc="5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a</a:t>
            </a:r>
            <a:r>
              <a:rPr sz="1950" b="1" spc="5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variety</a:t>
            </a:r>
            <a:r>
              <a:rPr sz="1950" b="1" spc="4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of</a:t>
            </a:r>
            <a:r>
              <a:rPr sz="1950" b="1" spc="5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clients</a:t>
            </a:r>
            <a:r>
              <a:rPr sz="1950" b="1" spc="5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across</a:t>
            </a:r>
            <a:r>
              <a:rPr sz="1950" b="1" spc="4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4</a:t>
            </a:r>
            <a:r>
              <a:rPr sz="1950" b="1" spc="5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key</a:t>
            </a:r>
            <a:r>
              <a:rPr sz="1950" b="1" spc="50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markets: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3073" y="2074971"/>
            <a:ext cx="135890" cy="12820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2625"/>
              </a:lnSpc>
              <a:spcBef>
                <a:spcPts val="120"/>
              </a:spcBef>
            </a:pPr>
            <a:r>
              <a:rPr sz="2450" b="1" spc="-50" dirty="0"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ts val="2310"/>
              </a:lnSpc>
            </a:pPr>
            <a:r>
              <a:rPr sz="2450" b="1" spc="-50" dirty="0"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ts val="2310"/>
              </a:lnSpc>
            </a:pPr>
            <a:r>
              <a:rPr sz="2450" b="1" spc="-50" dirty="0"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ts val="2625"/>
              </a:lnSpc>
            </a:pPr>
            <a:r>
              <a:rPr sz="2450" b="1" spc="-50" dirty="0">
                <a:latin typeface="Arial"/>
                <a:cs typeface="Arial"/>
              </a:rPr>
              <a:t>•</a:t>
            </a:r>
            <a:endParaRPr sz="2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7511" y="2120729"/>
            <a:ext cx="3139440" cy="12071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b="1" dirty="0">
                <a:latin typeface="Arial"/>
                <a:cs typeface="Arial"/>
              </a:rPr>
              <a:t>Oil</a:t>
            </a:r>
            <a:r>
              <a:rPr sz="1950" b="1" spc="35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(Onshore</a:t>
            </a:r>
            <a:r>
              <a:rPr sz="1950" b="1" spc="4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&amp;</a:t>
            </a:r>
            <a:r>
              <a:rPr sz="1950" b="1" spc="35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Offshore) </a:t>
            </a:r>
            <a:r>
              <a:rPr sz="1950" b="1" dirty="0">
                <a:latin typeface="Arial"/>
                <a:cs typeface="Arial"/>
              </a:rPr>
              <a:t>Gas</a:t>
            </a:r>
            <a:r>
              <a:rPr sz="1950" b="1" spc="4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(Onshore</a:t>
            </a:r>
            <a:r>
              <a:rPr sz="1950" b="1" spc="4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&amp;</a:t>
            </a:r>
            <a:r>
              <a:rPr sz="1950" b="1" spc="40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Offshore) </a:t>
            </a:r>
            <a:r>
              <a:rPr sz="1950" b="1" dirty="0">
                <a:latin typeface="Arial"/>
                <a:cs typeface="Arial"/>
              </a:rPr>
              <a:t>Marine</a:t>
            </a:r>
            <a:r>
              <a:rPr sz="1950" b="1" spc="30" dirty="0">
                <a:latin typeface="Arial"/>
                <a:cs typeface="Arial"/>
              </a:rPr>
              <a:t> </a:t>
            </a:r>
            <a:r>
              <a:rPr sz="1950" b="1" dirty="0">
                <a:latin typeface="Arial"/>
                <a:cs typeface="Arial"/>
              </a:rPr>
              <a:t>&amp;</a:t>
            </a:r>
            <a:r>
              <a:rPr sz="1950" b="1" spc="35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Subsea Renewables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9529" y="3691362"/>
            <a:ext cx="14447519" cy="91376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just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latin typeface="Arial MT"/>
                <a:cs typeface="Arial MT"/>
              </a:rPr>
              <a:t>BEINIT</a:t>
            </a:r>
            <a:r>
              <a:rPr sz="1950" spc="21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Energy</a:t>
            </a:r>
            <a:r>
              <a:rPr lang="en-GB" sz="1950" dirty="0">
                <a:latin typeface="Arial MT"/>
                <a:cs typeface="Arial MT"/>
              </a:rPr>
              <a:t> Group Services</a:t>
            </a:r>
            <a:r>
              <a:rPr sz="1950" spc="254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also</a:t>
            </a:r>
            <a:r>
              <a:rPr sz="1950" spc="25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has</a:t>
            </a:r>
            <a:r>
              <a:rPr sz="1950" spc="254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in-house</a:t>
            </a:r>
            <a:r>
              <a:rPr sz="1950" spc="25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specialist</a:t>
            </a:r>
            <a:r>
              <a:rPr sz="1950" spc="25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engineering</a:t>
            </a:r>
            <a:r>
              <a:rPr sz="1950" spc="254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capability</a:t>
            </a:r>
            <a:r>
              <a:rPr sz="1950" spc="25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encompassing</a:t>
            </a:r>
            <a:r>
              <a:rPr sz="1950" spc="254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geotechnical,</a:t>
            </a:r>
            <a:r>
              <a:rPr sz="1950" spc="25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technical</a:t>
            </a:r>
            <a:r>
              <a:rPr sz="1950" spc="254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safety,</a:t>
            </a:r>
            <a:r>
              <a:rPr sz="1950" spc="25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environmental, </a:t>
            </a:r>
            <a:r>
              <a:rPr sz="1950" dirty="0">
                <a:latin typeface="Arial MT"/>
                <a:cs typeface="Arial MT"/>
              </a:rPr>
              <a:t>seismic</a:t>
            </a:r>
            <a:r>
              <a:rPr sz="1950" spc="21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and</a:t>
            </a:r>
            <a:r>
              <a:rPr sz="1950" spc="22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marine.</a:t>
            </a:r>
            <a:r>
              <a:rPr sz="1950" spc="21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Our</a:t>
            </a:r>
            <a:r>
              <a:rPr sz="1950" spc="22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technical</a:t>
            </a:r>
            <a:r>
              <a:rPr sz="1950" spc="21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teams</a:t>
            </a:r>
            <a:r>
              <a:rPr sz="1950" spc="22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are</a:t>
            </a:r>
            <a:r>
              <a:rPr sz="1950" spc="21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led</a:t>
            </a:r>
            <a:r>
              <a:rPr sz="1950" spc="22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by</a:t>
            </a:r>
            <a:r>
              <a:rPr sz="1950" spc="21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discipline-specific</a:t>
            </a:r>
            <a:r>
              <a:rPr sz="1950" spc="22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experts.</a:t>
            </a:r>
            <a:r>
              <a:rPr sz="1950" spc="21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We</a:t>
            </a:r>
            <a:r>
              <a:rPr sz="1950" spc="22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continually</a:t>
            </a:r>
            <a:r>
              <a:rPr sz="1950" spc="21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strive</a:t>
            </a:r>
            <a:r>
              <a:rPr sz="1950" spc="22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to</a:t>
            </a:r>
            <a:r>
              <a:rPr sz="1950" spc="21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develop</a:t>
            </a:r>
            <a:r>
              <a:rPr sz="1950" spc="22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smart</a:t>
            </a:r>
            <a:r>
              <a:rPr sz="1950" spc="21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solutions </a:t>
            </a:r>
            <a:r>
              <a:rPr sz="1950" dirty="0">
                <a:latin typeface="Arial MT"/>
                <a:cs typeface="Arial MT"/>
              </a:rPr>
              <a:t>that</a:t>
            </a:r>
            <a:r>
              <a:rPr sz="1950" spc="4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enhance</a:t>
            </a:r>
            <a:r>
              <a:rPr sz="1950" spc="4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delivery</a:t>
            </a:r>
            <a:r>
              <a:rPr sz="1950" spc="4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efficiency</a:t>
            </a:r>
            <a:r>
              <a:rPr sz="1950" spc="4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and</a:t>
            </a:r>
            <a:r>
              <a:rPr sz="1950" spc="5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optimize</a:t>
            </a:r>
            <a:r>
              <a:rPr sz="1950" spc="4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constructibility</a:t>
            </a:r>
            <a:r>
              <a:rPr sz="1950" spc="4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to</a:t>
            </a:r>
            <a:r>
              <a:rPr sz="1950" spc="4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add</a:t>
            </a:r>
            <a:r>
              <a:rPr sz="1950" spc="4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value</a:t>
            </a:r>
            <a:r>
              <a:rPr sz="1950" spc="5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to</a:t>
            </a:r>
            <a:r>
              <a:rPr sz="1950" spc="4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our</a:t>
            </a:r>
            <a:r>
              <a:rPr sz="1950" spc="4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client’s</a:t>
            </a:r>
            <a:r>
              <a:rPr sz="1950" spc="4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bottom</a:t>
            </a:r>
            <a:r>
              <a:rPr sz="1950" spc="4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line.</a:t>
            </a:r>
            <a:endParaRPr sz="1950" dirty="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1384" y="5621400"/>
            <a:ext cx="611441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Driven</a:t>
            </a:r>
            <a:r>
              <a:rPr sz="26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6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Purpose,</a:t>
            </a:r>
            <a:r>
              <a:rPr sz="26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Fueled</a:t>
            </a:r>
            <a:r>
              <a:rPr sz="26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6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Passion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1384" y="6427208"/>
            <a:ext cx="9163050" cy="34683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just">
              <a:lnSpc>
                <a:spcPts val="2310"/>
              </a:lnSpc>
              <a:spcBef>
                <a:spcPts val="229"/>
              </a:spcBef>
            </a:pP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Technical</a:t>
            </a:r>
            <a:r>
              <a:rPr sz="195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Excellence</a:t>
            </a:r>
            <a:r>
              <a:rPr sz="195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stands</a:t>
            </a:r>
            <a:r>
              <a:rPr sz="195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95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5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foundation</a:t>
            </a:r>
            <a:r>
              <a:rPr sz="195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95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950" b="1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promise</a:t>
            </a:r>
            <a:r>
              <a:rPr sz="195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5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apply</a:t>
            </a:r>
            <a:r>
              <a:rPr sz="1950" b="1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very</a:t>
            </a:r>
            <a:r>
              <a:rPr sz="1950" b="1" spc="5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highest</a:t>
            </a:r>
            <a:r>
              <a:rPr sz="1950" b="1" spc="6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r>
              <a:rPr sz="1950" b="1" spc="6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950" b="1" spc="6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design,</a:t>
            </a:r>
            <a:r>
              <a:rPr sz="1950" b="1" spc="6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sz="1950" b="1" spc="6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1950" b="1" spc="6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950" b="1" spc="6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stakeholder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collaboration</a:t>
            </a:r>
            <a:r>
              <a:rPr sz="19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realize</a:t>
            </a:r>
            <a:r>
              <a:rPr sz="19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9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successful</a:t>
            </a:r>
            <a:r>
              <a:rPr sz="19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r>
              <a:rPr sz="19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9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95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projects.</a:t>
            </a:r>
            <a:endParaRPr sz="1950" dirty="0">
              <a:latin typeface="Arial"/>
              <a:cs typeface="Arial"/>
            </a:endParaRPr>
          </a:p>
          <a:p>
            <a:pPr marL="12700" marR="5080" algn="just">
              <a:lnSpc>
                <a:spcPts val="2310"/>
              </a:lnSpc>
              <a:spcBef>
                <a:spcPts val="819"/>
              </a:spcBef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lang="en-GB" sz="195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BEINIT</a:t>
            </a:r>
            <a:r>
              <a:rPr sz="19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Energy</a:t>
            </a:r>
            <a:r>
              <a:rPr lang="en-GB" sz="1950" dirty="0">
                <a:solidFill>
                  <a:srgbClr val="FFFFFF"/>
                </a:solidFill>
                <a:latin typeface="Arial MT"/>
                <a:cs typeface="Arial MT"/>
              </a:rPr>
              <a:t> Group Services</a:t>
            </a:r>
            <a:r>
              <a:rPr sz="195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195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understand</a:t>
            </a:r>
            <a:r>
              <a:rPr sz="195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195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design</a:t>
            </a:r>
            <a:r>
              <a:rPr sz="195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95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project</a:t>
            </a:r>
            <a:r>
              <a:rPr sz="1950" spc="9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management</a:t>
            </a:r>
            <a:r>
              <a:rPr sz="1950" spc="9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50" spc="-25" dirty="0">
                <a:solidFill>
                  <a:srgbClr val="FFFFFF"/>
                </a:solidFill>
                <a:latin typeface="Arial MT"/>
                <a:cs typeface="Arial MT"/>
              </a:rPr>
              <a:t>are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vehicles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create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real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lasting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value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our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clients.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objective,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19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focus</a:t>
            </a:r>
            <a:r>
              <a:rPr sz="19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19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understanding</a:t>
            </a:r>
            <a:r>
              <a:rPr sz="19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what</a:t>
            </a:r>
            <a:r>
              <a:rPr sz="19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value</a:t>
            </a:r>
            <a:r>
              <a:rPr sz="19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creation</a:t>
            </a:r>
            <a:r>
              <a:rPr sz="19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means</a:t>
            </a:r>
            <a:r>
              <a:rPr sz="19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9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our</a:t>
            </a:r>
            <a:r>
              <a:rPr sz="19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clients</a:t>
            </a:r>
            <a:r>
              <a:rPr sz="19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9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align</a:t>
            </a:r>
            <a:r>
              <a:rPr sz="19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Arial MT"/>
                <a:cs typeface="Arial MT"/>
              </a:rPr>
              <a:t>our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efforts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accordingly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maximize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impact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goal.</a:t>
            </a:r>
            <a:endParaRPr sz="1950" dirty="0">
              <a:latin typeface="Arial MT"/>
              <a:cs typeface="Arial MT"/>
            </a:endParaRPr>
          </a:p>
          <a:p>
            <a:pPr marL="12700" marR="5080" algn="just">
              <a:lnSpc>
                <a:spcPts val="2310"/>
              </a:lnSpc>
              <a:spcBef>
                <a:spcPts val="820"/>
              </a:spcBef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While</a:t>
            </a:r>
            <a:r>
              <a:rPr sz="195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such</a:t>
            </a:r>
            <a:r>
              <a:rPr sz="195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primary</a:t>
            </a:r>
            <a:r>
              <a:rPr sz="195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drivers</a:t>
            </a:r>
            <a:r>
              <a:rPr sz="195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95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safety,</a:t>
            </a:r>
            <a:r>
              <a:rPr sz="195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cost,</a:t>
            </a:r>
            <a:r>
              <a:rPr sz="195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quality</a:t>
            </a:r>
            <a:r>
              <a:rPr sz="195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95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schedule</a:t>
            </a:r>
            <a:r>
              <a:rPr sz="195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remain</a:t>
            </a:r>
            <a:r>
              <a:rPr sz="195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key</a:t>
            </a:r>
            <a:r>
              <a:rPr sz="195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95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25" dirty="0">
                <a:solidFill>
                  <a:srgbClr val="FFFFFF"/>
                </a:solidFill>
                <a:latin typeface="Arial MT"/>
                <a:cs typeface="Arial MT"/>
              </a:rPr>
              <a:t>our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delivery,</a:t>
            </a:r>
            <a:r>
              <a:rPr sz="1950" spc="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1950" spc="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look</a:t>
            </a:r>
            <a:r>
              <a:rPr sz="1950" spc="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beyond</a:t>
            </a:r>
            <a:r>
              <a:rPr sz="1950" spc="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these</a:t>
            </a:r>
            <a:r>
              <a:rPr sz="1950" spc="1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950" spc="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understand</a:t>
            </a:r>
            <a:r>
              <a:rPr sz="1950" spc="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950" spc="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benefits</a:t>
            </a:r>
            <a:r>
              <a:rPr sz="1950" spc="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our</a:t>
            </a:r>
            <a:r>
              <a:rPr sz="1950" spc="1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clients</a:t>
            </a:r>
            <a:r>
              <a:rPr sz="1950" spc="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1950" spc="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seeking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when</a:t>
            </a:r>
            <a:r>
              <a:rPr sz="195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undertaking</a:t>
            </a:r>
            <a:r>
              <a:rPr sz="195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large</a:t>
            </a:r>
            <a:r>
              <a:rPr sz="1950" spc="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95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complex</a:t>
            </a:r>
            <a:r>
              <a:rPr sz="1950" spc="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projects;</a:t>
            </a:r>
            <a:r>
              <a:rPr sz="195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our</a:t>
            </a:r>
            <a:r>
              <a:rPr sz="1950" spc="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priority</a:t>
            </a:r>
            <a:r>
              <a:rPr sz="195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then</a:t>
            </a:r>
            <a:r>
              <a:rPr sz="195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becomes</a:t>
            </a:r>
            <a:r>
              <a:rPr sz="1950" spc="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95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matter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reinforcing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our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commitment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ensuring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our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client’s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vision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realized.</a:t>
            </a:r>
            <a:endParaRPr sz="195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14103" y="5617212"/>
            <a:ext cx="4381500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Commitment</a:t>
            </a:r>
            <a:r>
              <a:rPr sz="26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26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Clients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14103" y="6423020"/>
            <a:ext cx="9163050" cy="2491707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just">
              <a:lnSpc>
                <a:spcPts val="2310"/>
              </a:lnSpc>
              <a:spcBef>
                <a:spcPts val="229"/>
              </a:spcBef>
            </a:pP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9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result</a:t>
            </a:r>
            <a:r>
              <a:rPr sz="19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9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195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9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independent</a:t>
            </a:r>
            <a:r>
              <a:rPr sz="19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sz="19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sz="19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95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big</a:t>
            </a:r>
            <a:r>
              <a:rPr sz="19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industry,</a:t>
            </a:r>
            <a:r>
              <a:rPr sz="19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BEINIT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r>
              <a:rPr lang="en-GB" sz="1950" b="1" dirty="0">
                <a:solidFill>
                  <a:srgbClr val="FFFFFF"/>
                </a:solidFill>
                <a:latin typeface="Arial"/>
                <a:cs typeface="Arial"/>
              </a:rPr>
              <a:t> Group Services</a:t>
            </a:r>
            <a:r>
              <a:rPr sz="195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maintains</a:t>
            </a:r>
            <a:r>
              <a:rPr sz="195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great</a:t>
            </a:r>
            <a:r>
              <a:rPr sz="195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agility</a:t>
            </a:r>
            <a:r>
              <a:rPr sz="195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95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responsiveness</a:t>
            </a:r>
            <a:r>
              <a:rPr sz="195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5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950" b="1" spc="9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clients</a:t>
            </a:r>
            <a:r>
              <a:rPr lang="en-GB" sz="1950" b="1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950" b="1" spc="-2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lang="en-GB" sz="19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commitment</a:t>
            </a:r>
            <a:r>
              <a:rPr sz="1950" b="1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950" b="1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led</a:t>
            </a:r>
            <a:r>
              <a:rPr sz="1950" b="1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950" b="1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950" b="1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executive</a:t>
            </a:r>
            <a:r>
              <a:rPr sz="1950" b="1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sz="1950" b="1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950" b="1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remain</a:t>
            </a:r>
            <a:r>
              <a:rPr sz="1950" b="1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unwaveringly</a:t>
            </a:r>
            <a:r>
              <a:rPr sz="1950" b="1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hands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clients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achieving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95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FFFF"/>
                </a:solidFill>
                <a:latin typeface="Arial"/>
                <a:cs typeface="Arial"/>
              </a:rPr>
              <a:t>desired</a:t>
            </a:r>
            <a:r>
              <a:rPr sz="19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results.</a:t>
            </a:r>
            <a:endParaRPr sz="1950" dirty="0">
              <a:latin typeface="Arial"/>
              <a:cs typeface="Arial"/>
            </a:endParaRPr>
          </a:p>
          <a:p>
            <a:pPr marL="12700" marR="5080" algn="just">
              <a:lnSpc>
                <a:spcPts val="2310"/>
              </a:lnSpc>
              <a:spcBef>
                <a:spcPts val="820"/>
              </a:spcBef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1950" spc="3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sz="1950" spc="3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committed</a:t>
            </a:r>
            <a:r>
              <a:rPr sz="1950" spc="3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950" spc="3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providing</a:t>
            </a:r>
            <a:r>
              <a:rPr sz="1950" spc="3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950" spc="3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quality</a:t>
            </a:r>
            <a:r>
              <a:rPr sz="1950" spc="3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service</a:t>
            </a:r>
            <a:r>
              <a:rPr sz="1950" spc="3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950" spc="3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all</a:t>
            </a:r>
            <a:r>
              <a:rPr sz="1950" spc="3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our</a:t>
            </a:r>
            <a:r>
              <a:rPr sz="1950" spc="3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clients</a:t>
            </a:r>
            <a:r>
              <a:rPr sz="1950" spc="3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950" spc="3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we</a:t>
            </a:r>
            <a:r>
              <a:rPr sz="1950" spc="3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Arial MT"/>
                <a:cs typeface="Arial MT"/>
              </a:rPr>
              <a:t>work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continuously</a:t>
            </a:r>
            <a:r>
              <a:rPr sz="1950" spc="2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1950" spc="2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improve</a:t>
            </a:r>
            <a:r>
              <a:rPr sz="1950" spc="2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our</a:t>
            </a:r>
            <a:r>
              <a:rPr sz="1950" spc="22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delivery</a:t>
            </a:r>
            <a:r>
              <a:rPr sz="1950" spc="2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through</a:t>
            </a:r>
            <a:r>
              <a:rPr sz="1950" spc="2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in-house</a:t>
            </a:r>
            <a:r>
              <a:rPr sz="1950" spc="22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professional</a:t>
            </a:r>
            <a:r>
              <a:rPr sz="1950" spc="2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development,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client</a:t>
            </a:r>
            <a:r>
              <a:rPr sz="195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interaction,</a:t>
            </a:r>
            <a:r>
              <a:rPr sz="195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teamwork</a:t>
            </a:r>
            <a:r>
              <a:rPr sz="195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95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work</a:t>
            </a:r>
            <a:r>
              <a:rPr sz="195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process</a:t>
            </a:r>
            <a:r>
              <a:rPr sz="195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improvement.</a:t>
            </a:r>
            <a:endParaRPr sz="1950" dirty="0">
              <a:latin typeface="Arial MT"/>
              <a:cs typeface="Arial MT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4130A243-2721-11BF-AF1E-4D77644AB2D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01552" y="10965576"/>
            <a:ext cx="718349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dirty="0"/>
              <a:t>Copyright</a:t>
            </a:r>
            <a:r>
              <a:rPr spc="20" dirty="0"/>
              <a:t> </a:t>
            </a:r>
            <a:r>
              <a:rPr dirty="0"/>
              <a:t>©</a:t>
            </a:r>
            <a:r>
              <a:rPr spc="25" dirty="0"/>
              <a:t> </a:t>
            </a:r>
            <a:r>
              <a:rPr dirty="0"/>
              <a:t>202</a:t>
            </a:r>
            <a:r>
              <a:rPr lang="en-GB" dirty="0"/>
              <a:t>4</a:t>
            </a:r>
            <a:r>
              <a:rPr spc="20" dirty="0"/>
              <a:t> </a:t>
            </a:r>
            <a:r>
              <a:rPr dirty="0"/>
              <a:t>BEINIT</a:t>
            </a:r>
            <a:r>
              <a:rPr lang="en-GB" dirty="0"/>
              <a:t> Energy </a:t>
            </a:r>
            <a:r>
              <a:rPr dirty="0"/>
              <a:t>Group</a:t>
            </a:r>
            <a:r>
              <a:rPr lang="en-GB" dirty="0"/>
              <a:t> Services</a:t>
            </a:r>
            <a:r>
              <a:rPr dirty="0"/>
              <a:t>.</a:t>
            </a:r>
            <a:r>
              <a:rPr spc="-65" dirty="0"/>
              <a:t> </a:t>
            </a:r>
            <a:r>
              <a:rPr dirty="0"/>
              <a:t>All</a:t>
            </a:r>
            <a:r>
              <a:rPr spc="20" dirty="0"/>
              <a:t> </a:t>
            </a:r>
            <a:r>
              <a:rPr dirty="0"/>
              <a:t>rights</a:t>
            </a:r>
            <a:r>
              <a:rPr spc="25" dirty="0"/>
              <a:t> </a:t>
            </a:r>
            <a:r>
              <a:rPr spc="-10" dirty="0"/>
              <a:t>reserved.</a:t>
            </a:r>
          </a:p>
        </p:txBody>
      </p:sp>
      <p:pic>
        <p:nvPicPr>
          <p:cNvPr id="19" name="object 5">
            <a:extLst>
              <a:ext uri="{FF2B5EF4-FFF2-40B4-BE49-F238E27FC236}">
                <a16:creationId xmlns:a16="http://schemas.microsoft.com/office/drawing/2014/main" id="{8DBE03BC-F62D-894E-8EC0-042E25A2AC6E}"/>
              </a:ext>
            </a:extLst>
          </p:cNvPr>
          <p:cNvPicPr/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893" y="1918423"/>
            <a:ext cx="19190314" cy="7472504"/>
          </a:xfrm>
          <a:prstGeom prst="rect">
            <a:avLst/>
          </a:prstGeom>
        </p:spPr>
      </p:pic>
      <p:pic>
        <p:nvPicPr>
          <p:cNvPr id="20" name="object 8">
            <a:extLst>
              <a:ext uri="{FF2B5EF4-FFF2-40B4-BE49-F238E27FC236}">
                <a16:creationId xmlns:a16="http://schemas.microsoft.com/office/drawing/2014/main" id="{7F6789BF-9FE9-D00B-2DC6-EC5E8502F8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7249" y="441001"/>
            <a:ext cx="2339793" cy="911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213015"/>
            <a:ext cx="20104100" cy="6095607"/>
            <a:chOff x="0" y="5213015"/>
            <a:chExt cx="20104100" cy="6095607"/>
          </a:xfrm>
          <a:solidFill>
            <a:srgbClr val="00A13A"/>
          </a:solidFill>
        </p:grpSpPr>
        <p:sp>
          <p:nvSpPr>
            <p:cNvPr id="3" name="object 3"/>
            <p:cNvSpPr/>
            <p:nvPr/>
          </p:nvSpPr>
          <p:spPr>
            <a:xfrm>
              <a:off x="0" y="5213015"/>
              <a:ext cx="20104100" cy="5669915"/>
            </a:xfrm>
            <a:custGeom>
              <a:avLst/>
              <a:gdLst/>
              <a:ahLst/>
              <a:cxnLst/>
              <a:rect l="l" t="t" r="r" b="b"/>
              <a:pathLst>
                <a:path w="20104100" h="5669915">
                  <a:moveTo>
                    <a:pt x="0" y="0"/>
                  </a:moveTo>
                  <a:lnTo>
                    <a:pt x="0" y="5669712"/>
                  </a:lnTo>
                  <a:lnTo>
                    <a:pt x="20104100" y="5669712"/>
                  </a:lnTo>
                  <a:lnTo>
                    <a:pt x="20104100" y="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863488"/>
              <a:ext cx="20104100" cy="445134"/>
            </a:xfrm>
            <a:custGeom>
              <a:avLst/>
              <a:gdLst/>
              <a:ahLst/>
              <a:cxnLst/>
              <a:rect l="l" t="t" r="r" b="b"/>
              <a:pathLst>
                <a:path w="20104100" h="445134">
                  <a:moveTo>
                    <a:pt x="20104100" y="0"/>
                  </a:moveTo>
                  <a:lnTo>
                    <a:pt x="0" y="0"/>
                  </a:lnTo>
                  <a:lnTo>
                    <a:pt x="0" y="445067"/>
                  </a:lnTo>
                  <a:lnTo>
                    <a:pt x="20104100" y="445067"/>
                  </a:lnTo>
                  <a:lnTo>
                    <a:pt x="201041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55877" y="5697784"/>
              <a:ext cx="1774354" cy="2250402"/>
            </a:xfrm>
            <a:prstGeom prst="rect">
              <a:avLst/>
            </a:prstGeom>
            <a:grpFill/>
          </p:spPr>
        </p:pic>
        <p:pic>
          <p:nvPicPr>
            <p:cNvPr id="7" name="object 7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84236" y="5708108"/>
              <a:ext cx="1586820" cy="2250402"/>
            </a:xfrm>
            <a:prstGeom prst="rect">
              <a:avLst/>
            </a:prstGeom>
            <a:grpFill/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25061" y="5692653"/>
              <a:ext cx="1586820" cy="2260674"/>
            </a:xfrm>
            <a:prstGeom prst="rect">
              <a:avLst/>
            </a:prstGeom>
            <a:grpFill/>
          </p:spPr>
        </p:pic>
        <p:pic>
          <p:nvPicPr>
            <p:cNvPr id="9" name="object 9"/>
            <p:cNvPicPr/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12754" y="5687470"/>
              <a:ext cx="1586820" cy="2271040"/>
            </a:xfrm>
            <a:prstGeom prst="rect">
              <a:avLst/>
            </a:prstGeom>
            <a:solidFill>
              <a:srgbClr val="00A13A"/>
            </a:solidFill>
          </p:spPr>
        </p:pic>
        <p:pic>
          <p:nvPicPr>
            <p:cNvPr id="10" name="object 10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49644" y="8137229"/>
              <a:ext cx="1586820" cy="2271040"/>
            </a:xfrm>
            <a:prstGeom prst="rect">
              <a:avLst/>
            </a:prstGeom>
            <a:grpFill/>
          </p:spPr>
        </p:pic>
        <p:pic>
          <p:nvPicPr>
            <p:cNvPr id="11" name="object 11"/>
            <p:cNvPicPr/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37347" y="8137229"/>
              <a:ext cx="1586820" cy="2271040"/>
            </a:xfrm>
            <a:prstGeom prst="rect">
              <a:avLst/>
            </a:prstGeom>
            <a:grpFill/>
          </p:spPr>
        </p:pic>
        <p:pic>
          <p:nvPicPr>
            <p:cNvPr id="12" name="object 12"/>
            <p:cNvPicPr/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25061" y="8137229"/>
              <a:ext cx="1586820" cy="2271040"/>
            </a:xfrm>
            <a:prstGeom prst="rect">
              <a:avLst/>
            </a:prstGeom>
            <a:grpFill/>
          </p:spPr>
        </p:pic>
        <p:pic>
          <p:nvPicPr>
            <p:cNvPr id="13" name="object 13"/>
            <p:cNvPicPr/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12754" y="8137229"/>
              <a:ext cx="1586820" cy="2271040"/>
            </a:xfrm>
            <a:prstGeom prst="rect">
              <a:avLst/>
            </a:prstGeom>
            <a:grpFill/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Our</a:t>
            </a:r>
            <a:r>
              <a:rPr spc="-30" dirty="0"/>
              <a:t> </a:t>
            </a:r>
            <a:r>
              <a:rPr spc="-10" dirty="0"/>
              <a:t>Capabilities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925710" y="6249716"/>
            <a:ext cx="3226435" cy="49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20" dirty="0">
                <a:solidFill>
                  <a:schemeClr val="bg1"/>
                </a:solidFill>
                <a:latin typeface="Arial"/>
                <a:cs typeface="Arial"/>
              </a:rPr>
              <a:t>Types</a:t>
            </a:r>
            <a:r>
              <a:rPr sz="3050" b="1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050" b="1" dirty="0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sz="3050" b="1" spc="-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3050" b="1" spc="-10" dirty="0">
                <a:solidFill>
                  <a:schemeClr val="bg1"/>
                </a:solidFill>
                <a:latin typeface="Arial"/>
                <a:cs typeface="Arial"/>
              </a:rPr>
              <a:t>Projects</a:t>
            </a:r>
            <a:endParaRPr sz="3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60371" y="6847468"/>
            <a:ext cx="140335" cy="23774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815"/>
              </a:lnSpc>
              <a:spcBef>
                <a:spcPts val="125"/>
              </a:spcBef>
            </a:pPr>
            <a:r>
              <a:rPr sz="255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550">
              <a:latin typeface="Arial MT"/>
              <a:cs typeface="Arial MT"/>
            </a:endParaRPr>
          </a:p>
          <a:p>
            <a:pPr marL="12700">
              <a:lnSpc>
                <a:spcPts val="2570"/>
              </a:lnSpc>
            </a:pPr>
            <a:r>
              <a:rPr sz="255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550">
              <a:latin typeface="Arial MT"/>
              <a:cs typeface="Arial MT"/>
            </a:endParaRPr>
          </a:p>
          <a:p>
            <a:pPr marL="12700">
              <a:lnSpc>
                <a:spcPts val="2570"/>
              </a:lnSpc>
            </a:pPr>
            <a:r>
              <a:rPr sz="255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550">
              <a:latin typeface="Arial MT"/>
              <a:cs typeface="Arial MT"/>
            </a:endParaRPr>
          </a:p>
          <a:p>
            <a:pPr marL="12700">
              <a:lnSpc>
                <a:spcPts val="2570"/>
              </a:lnSpc>
            </a:pPr>
            <a:r>
              <a:rPr sz="255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550">
              <a:latin typeface="Arial MT"/>
              <a:cs typeface="Arial MT"/>
            </a:endParaRPr>
          </a:p>
          <a:p>
            <a:pPr marL="12700">
              <a:lnSpc>
                <a:spcPts val="2570"/>
              </a:lnSpc>
            </a:pPr>
            <a:r>
              <a:rPr sz="255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550">
              <a:latin typeface="Arial MT"/>
              <a:cs typeface="Arial MT"/>
            </a:endParaRPr>
          </a:p>
          <a:p>
            <a:pPr marL="12700">
              <a:lnSpc>
                <a:spcPts val="2570"/>
              </a:lnSpc>
            </a:pPr>
            <a:r>
              <a:rPr sz="255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550">
              <a:latin typeface="Arial MT"/>
              <a:cs typeface="Arial MT"/>
            </a:endParaRPr>
          </a:p>
          <a:p>
            <a:pPr marL="12700">
              <a:lnSpc>
                <a:spcPts val="2815"/>
              </a:lnSpc>
            </a:pPr>
            <a:r>
              <a:rPr sz="255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5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74498" y="6891204"/>
            <a:ext cx="3793490" cy="2298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500"/>
              </a:lnSpc>
            </a:pP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Early</a:t>
            </a:r>
            <a:r>
              <a:rPr sz="20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Production</a:t>
            </a:r>
            <a:r>
              <a:rPr sz="20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Facilities</a:t>
            </a:r>
            <a:r>
              <a:rPr sz="2050" spc="-10" dirty="0">
                <a:solidFill>
                  <a:srgbClr val="FFFFFF"/>
                </a:solidFill>
                <a:latin typeface="Arial MT"/>
                <a:cs typeface="Arial MT"/>
              </a:rPr>
              <a:t> (EPF)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Gas</a:t>
            </a:r>
            <a:r>
              <a:rPr sz="20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sz="20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Power</a:t>
            </a:r>
            <a:r>
              <a:rPr sz="2050" spc="-10" dirty="0">
                <a:solidFill>
                  <a:srgbClr val="FFFFFF"/>
                </a:solidFill>
                <a:latin typeface="Arial MT"/>
                <a:cs typeface="Arial MT"/>
              </a:rPr>
              <a:t> Plants</a:t>
            </a:r>
            <a:endParaRPr sz="2050">
              <a:latin typeface="Arial MT"/>
              <a:cs typeface="Arial MT"/>
            </a:endParaRPr>
          </a:p>
          <a:p>
            <a:pPr marL="12700" marR="2303145">
              <a:lnSpc>
                <a:spcPct val="104500"/>
              </a:lnSpc>
            </a:pP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FPSO</a:t>
            </a:r>
            <a:r>
              <a:rPr sz="20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20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25" dirty="0">
                <a:solidFill>
                  <a:srgbClr val="FFFFFF"/>
                </a:solidFill>
                <a:latin typeface="Arial MT"/>
                <a:cs typeface="Arial MT"/>
              </a:rPr>
              <a:t>FSO </a:t>
            </a:r>
            <a:r>
              <a:rPr sz="2050" spc="-20" dirty="0">
                <a:solidFill>
                  <a:srgbClr val="FFFFFF"/>
                </a:solidFill>
                <a:latin typeface="Arial MT"/>
                <a:cs typeface="Arial MT"/>
              </a:rPr>
              <a:t>MOPU</a:t>
            </a:r>
            <a:endParaRPr sz="2050">
              <a:latin typeface="Arial MT"/>
              <a:cs typeface="Arial MT"/>
            </a:endParaRPr>
          </a:p>
          <a:p>
            <a:pPr marL="12700" marR="1575435">
              <a:lnSpc>
                <a:spcPct val="104500"/>
              </a:lnSpc>
            </a:pP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SPM</a:t>
            </a:r>
            <a:r>
              <a:rPr sz="20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(Calm</a:t>
            </a:r>
            <a:r>
              <a:rPr sz="20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20" dirty="0">
                <a:solidFill>
                  <a:srgbClr val="FFFFFF"/>
                </a:solidFill>
                <a:latin typeface="Arial MT"/>
                <a:cs typeface="Arial MT"/>
              </a:rPr>
              <a:t>Buoy)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Produced</a:t>
            </a:r>
            <a:r>
              <a:rPr sz="20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20" dirty="0">
                <a:solidFill>
                  <a:srgbClr val="FFFFFF"/>
                </a:solidFill>
                <a:latin typeface="Arial MT"/>
                <a:cs typeface="Arial MT"/>
              </a:rPr>
              <a:t>Water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Desalter</a:t>
            </a:r>
            <a:r>
              <a:rPr sz="20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Arial MT"/>
                <a:cs typeface="Arial MT"/>
              </a:rPr>
              <a:t>Packages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097835" y="6847468"/>
            <a:ext cx="140335" cy="23774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815"/>
              </a:lnSpc>
              <a:spcBef>
                <a:spcPts val="125"/>
              </a:spcBef>
            </a:pPr>
            <a:r>
              <a:rPr sz="255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550">
              <a:latin typeface="Arial MT"/>
              <a:cs typeface="Arial MT"/>
            </a:endParaRPr>
          </a:p>
          <a:p>
            <a:pPr marL="12700">
              <a:lnSpc>
                <a:spcPts val="2570"/>
              </a:lnSpc>
            </a:pPr>
            <a:r>
              <a:rPr sz="255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550">
              <a:latin typeface="Arial MT"/>
              <a:cs typeface="Arial MT"/>
            </a:endParaRPr>
          </a:p>
          <a:p>
            <a:pPr marL="12700">
              <a:lnSpc>
                <a:spcPts val="2570"/>
              </a:lnSpc>
            </a:pPr>
            <a:r>
              <a:rPr sz="255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550">
              <a:latin typeface="Arial MT"/>
              <a:cs typeface="Arial MT"/>
            </a:endParaRPr>
          </a:p>
          <a:p>
            <a:pPr marL="12700">
              <a:lnSpc>
                <a:spcPts val="2570"/>
              </a:lnSpc>
            </a:pPr>
            <a:r>
              <a:rPr sz="255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550">
              <a:latin typeface="Arial MT"/>
              <a:cs typeface="Arial MT"/>
            </a:endParaRPr>
          </a:p>
          <a:p>
            <a:pPr marL="12700">
              <a:lnSpc>
                <a:spcPts val="2570"/>
              </a:lnSpc>
            </a:pPr>
            <a:r>
              <a:rPr sz="255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550">
              <a:latin typeface="Arial MT"/>
              <a:cs typeface="Arial MT"/>
            </a:endParaRPr>
          </a:p>
          <a:p>
            <a:pPr marL="12700">
              <a:lnSpc>
                <a:spcPts val="2570"/>
              </a:lnSpc>
            </a:pPr>
            <a:r>
              <a:rPr sz="255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550">
              <a:latin typeface="Arial MT"/>
              <a:cs typeface="Arial MT"/>
            </a:endParaRPr>
          </a:p>
          <a:p>
            <a:pPr marL="12700">
              <a:lnSpc>
                <a:spcPts val="2815"/>
              </a:lnSpc>
            </a:pPr>
            <a:r>
              <a:rPr sz="2550" spc="-50" dirty="0">
                <a:solidFill>
                  <a:srgbClr val="FFFFFF"/>
                </a:solidFill>
                <a:latin typeface="Arial MT"/>
                <a:cs typeface="Arial MT"/>
              </a:rPr>
              <a:t>•</a:t>
            </a:r>
            <a:endParaRPr sz="25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411961" y="6891204"/>
            <a:ext cx="4065904" cy="2298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15795" algn="just">
              <a:lnSpc>
                <a:spcPct val="104500"/>
              </a:lnSpc>
            </a:pP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Solar</a:t>
            </a:r>
            <a:r>
              <a:rPr sz="20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20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Arial MT"/>
                <a:cs typeface="Arial MT"/>
              </a:rPr>
              <a:t>Microgrids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Biofuels</a:t>
            </a:r>
            <a:r>
              <a:rPr sz="20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Arial MT"/>
                <a:cs typeface="Arial MT"/>
              </a:rPr>
              <a:t>Refinery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Waste</a:t>
            </a:r>
            <a:r>
              <a:rPr sz="205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Arial MT"/>
                <a:cs typeface="Arial MT"/>
              </a:rPr>
              <a:t>Conversion</a:t>
            </a:r>
            <a:endParaRPr sz="2050">
              <a:latin typeface="Arial MT"/>
              <a:cs typeface="Arial MT"/>
            </a:endParaRPr>
          </a:p>
          <a:p>
            <a:pPr marL="12700" marR="116205" algn="just">
              <a:lnSpc>
                <a:spcPct val="104500"/>
              </a:lnSpc>
            </a:pP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Power</a:t>
            </a:r>
            <a:r>
              <a:rPr sz="20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Generation</a:t>
            </a:r>
            <a:r>
              <a:rPr sz="20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Arial MT"/>
                <a:cs typeface="Arial MT"/>
              </a:rPr>
              <a:t>(Mobile/Plants)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Asset</a:t>
            </a:r>
            <a:r>
              <a:rPr sz="20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Arial MT"/>
                <a:cs typeface="Arial MT"/>
              </a:rPr>
              <a:t>Refurbishment</a:t>
            </a:r>
            <a:endParaRPr sz="2050">
              <a:latin typeface="Arial MT"/>
              <a:cs typeface="Arial MT"/>
            </a:endParaRPr>
          </a:p>
          <a:p>
            <a:pPr marL="12700" marR="5080" algn="just">
              <a:lnSpc>
                <a:spcPct val="104500"/>
              </a:lnSpc>
            </a:pP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Pipelines</a:t>
            </a:r>
            <a:r>
              <a:rPr sz="20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20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Arial MT"/>
                <a:cs typeface="Arial MT"/>
              </a:rPr>
              <a:t>Survey,</a:t>
            </a:r>
            <a:r>
              <a:rPr sz="20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Arial MT"/>
                <a:cs typeface="Arial MT"/>
              </a:rPr>
              <a:t>Repair/Replace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Storage</a:t>
            </a:r>
            <a:r>
              <a:rPr sz="20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Arial MT"/>
                <a:cs typeface="Arial MT"/>
              </a:rPr>
              <a:t>Tanks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16538" y="1274841"/>
            <a:ext cx="6010275" cy="298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spc="-10" dirty="0">
                <a:solidFill>
                  <a:srgbClr val="00A13A"/>
                </a:solidFill>
                <a:latin typeface="Arial"/>
                <a:cs typeface="Arial"/>
              </a:rPr>
              <a:t>Specialities</a:t>
            </a:r>
            <a:endParaRPr sz="3050" dirty="0">
              <a:solidFill>
                <a:srgbClr val="00A13A"/>
              </a:solidFill>
              <a:latin typeface="Arial"/>
              <a:cs typeface="Arial"/>
            </a:endParaRPr>
          </a:p>
          <a:p>
            <a:pPr marL="744220" indent="-313055">
              <a:lnSpc>
                <a:spcPct val="100000"/>
              </a:lnSpc>
              <a:spcBef>
                <a:spcPts val="580"/>
              </a:spcBef>
              <a:buSzPct val="126923"/>
              <a:buChar char="•"/>
              <a:tabLst>
                <a:tab pos="744220" algn="l"/>
              </a:tabLst>
            </a:pPr>
            <a:r>
              <a:rPr sz="2600" dirty="0">
                <a:latin typeface="Arial MT"/>
                <a:cs typeface="Arial MT"/>
              </a:rPr>
              <a:t>In-Stock</a:t>
            </a:r>
            <a:r>
              <a:rPr sz="2600" spc="9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Production</a:t>
            </a:r>
            <a:r>
              <a:rPr sz="2600" spc="11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Equipment</a:t>
            </a:r>
            <a:endParaRPr sz="2600" dirty="0">
              <a:latin typeface="Arial MT"/>
              <a:cs typeface="Arial MT"/>
            </a:endParaRPr>
          </a:p>
          <a:p>
            <a:pPr marL="744220" indent="-313055">
              <a:lnSpc>
                <a:spcPct val="100000"/>
              </a:lnSpc>
              <a:spcBef>
                <a:spcPts val="45"/>
              </a:spcBef>
              <a:buSzPct val="126923"/>
              <a:buChar char="•"/>
              <a:tabLst>
                <a:tab pos="744220" algn="l"/>
              </a:tabLst>
            </a:pPr>
            <a:r>
              <a:rPr sz="2600" dirty="0">
                <a:latin typeface="Arial MT"/>
                <a:cs typeface="Arial MT"/>
              </a:rPr>
              <a:t>Fast-Track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Project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Execution</a:t>
            </a:r>
            <a:endParaRPr sz="2600" dirty="0">
              <a:latin typeface="Arial MT"/>
              <a:cs typeface="Arial MT"/>
            </a:endParaRPr>
          </a:p>
          <a:p>
            <a:pPr marL="744220" indent="-313055">
              <a:lnSpc>
                <a:spcPct val="100000"/>
              </a:lnSpc>
              <a:spcBef>
                <a:spcPts val="45"/>
              </a:spcBef>
              <a:buSzPct val="126923"/>
              <a:buChar char="•"/>
              <a:tabLst>
                <a:tab pos="744220" algn="l"/>
              </a:tabLst>
            </a:pPr>
            <a:r>
              <a:rPr sz="2600" dirty="0">
                <a:latin typeface="Arial MT"/>
                <a:cs typeface="Arial MT"/>
              </a:rPr>
              <a:t>Technology</a:t>
            </a:r>
            <a:r>
              <a:rPr sz="2600" spc="-16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Innovation</a:t>
            </a:r>
            <a:endParaRPr sz="2600" dirty="0">
              <a:latin typeface="Arial MT"/>
              <a:cs typeface="Arial MT"/>
            </a:endParaRPr>
          </a:p>
          <a:p>
            <a:pPr marL="744220" indent="-313055">
              <a:lnSpc>
                <a:spcPct val="100000"/>
              </a:lnSpc>
              <a:spcBef>
                <a:spcPts val="45"/>
              </a:spcBef>
              <a:buSzPct val="126923"/>
              <a:buChar char="•"/>
              <a:tabLst>
                <a:tab pos="744220" algn="l"/>
              </a:tabLst>
            </a:pPr>
            <a:r>
              <a:rPr sz="2600" dirty="0">
                <a:latin typeface="Arial MT"/>
                <a:cs typeface="Arial MT"/>
              </a:rPr>
              <a:t>Modular</a:t>
            </a:r>
            <a:r>
              <a:rPr sz="2600" spc="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Plug</a:t>
            </a:r>
            <a:r>
              <a:rPr sz="2600" spc="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&amp;</a:t>
            </a:r>
            <a:r>
              <a:rPr sz="2600" spc="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Play</a:t>
            </a:r>
            <a:r>
              <a:rPr sz="2600" spc="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Process</a:t>
            </a:r>
            <a:r>
              <a:rPr sz="2600" spc="6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Skids</a:t>
            </a:r>
            <a:endParaRPr sz="2600" dirty="0">
              <a:latin typeface="Arial MT"/>
              <a:cs typeface="Arial MT"/>
            </a:endParaRPr>
          </a:p>
          <a:p>
            <a:pPr marL="744220" indent="-313055">
              <a:lnSpc>
                <a:spcPct val="100000"/>
              </a:lnSpc>
              <a:spcBef>
                <a:spcPts val="50"/>
              </a:spcBef>
              <a:buSzPct val="126923"/>
              <a:buChar char="•"/>
              <a:tabLst>
                <a:tab pos="744220" algn="l"/>
              </a:tabLst>
            </a:pPr>
            <a:r>
              <a:rPr sz="2600" dirty="0">
                <a:latin typeface="Arial MT"/>
                <a:cs typeface="Arial MT"/>
              </a:rPr>
              <a:t>Flare</a:t>
            </a:r>
            <a:r>
              <a:rPr sz="2600" spc="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Gas</a:t>
            </a:r>
            <a:r>
              <a:rPr sz="2600" spc="8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Monetization</a:t>
            </a:r>
            <a:r>
              <a:rPr sz="2600" spc="8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Solutions</a:t>
            </a:r>
            <a:endParaRPr sz="2600" dirty="0">
              <a:latin typeface="Arial MT"/>
              <a:cs typeface="Arial MT"/>
            </a:endParaRPr>
          </a:p>
          <a:p>
            <a:pPr marL="744220" indent="-313055">
              <a:lnSpc>
                <a:spcPct val="100000"/>
              </a:lnSpc>
              <a:spcBef>
                <a:spcPts val="45"/>
              </a:spcBef>
              <a:buSzPct val="126923"/>
              <a:buChar char="•"/>
              <a:tabLst>
                <a:tab pos="744220" algn="l"/>
              </a:tabLst>
            </a:pPr>
            <a:r>
              <a:rPr sz="2600" dirty="0">
                <a:latin typeface="Arial MT"/>
                <a:cs typeface="Arial MT"/>
              </a:rPr>
              <a:t>Marginal</a:t>
            </a:r>
            <a:r>
              <a:rPr sz="2600" spc="8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Field</a:t>
            </a:r>
            <a:r>
              <a:rPr sz="2600" spc="8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Development</a:t>
            </a:r>
            <a:endParaRPr sz="2600" dirty="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92445" y="1272758"/>
            <a:ext cx="10274935" cy="3509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50" b="1" dirty="0">
                <a:solidFill>
                  <a:srgbClr val="00A13A"/>
                </a:solidFill>
                <a:latin typeface="Arial"/>
                <a:cs typeface="Arial"/>
              </a:rPr>
              <a:t>Creative</a:t>
            </a:r>
            <a:r>
              <a:rPr sz="3050" b="1" spc="-75" dirty="0">
                <a:solidFill>
                  <a:srgbClr val="00A13A"/>
                </a:solidFill>
                <a:latin typeface="Arial"/>
                <a:cs typeface="Arial"/>
              </a:rPr>
              <a:t> </a:t>
            </a:r>
            <a:r>
              <a:rPr sz="3050" b="1" dirty="0">
                <a:solidFill>
                  <a:srgbClr val="00A13A"/>
                </a:solidFill>
                <a:latin typeface="Arial"/>
                <a:cs typeface="Arial"/>
              </a:rPr>
              <a:t>Contracting</a:t>
            </a:r>
            <a:r>
              <a:rPr sz="3050" b="1" spc="-70" dirty="0">
                <a:solidFill>
                  <a:srgbClr val="00A13A"/>
                </a:solidFill>
                <a:latin typeface="Arial"/>
                <a:cs typeface="Arial"/>
              </a:rPr>
              <a:t> </a:t>
            </a:r>
            <a:r>
              <a:rPr sz="3050" b="1" spc="-10" dirty="0">
                <a:solidFill>
                  <a:srgbClr val="00A13A"/>
                </a:solidFill>
                <a:latin typeface="Arial"/>
                <a:cs typeface="Arial"/>
              </a:rPr>
              <a:t>Structures</a:t>
            </a:r>
            <a:endParaRPr sz="3050" dirty="0">
              <a:solidFill>
                <a:srgbClr val="00A13A"/>
              </a:solidFill>
              <a:latin typeface="Arial"/>
              <a:cs typeface="Arial"/>
            </a:endParaRPr>
          </a:p>
          <a:p>
            <a:pPr marL="744220" indent="-313055">
              <a:lnSpc>
                <a:spcPct val="100000"/>
              </a:lnSpc>
              <a:spcBef>
                <a:spcPts val="580"/>
              </a:spcBef>
              <a:buSzPct val="126923"/>
              <a:buChar char="•"/>
              <a:tabLst>
                <a:tab pos="744220" algn="l"/>
              </a:tabLst>
            </a:pPr>
            <a:r>
              <a:rPr sz="2600" dirty="0">
                <a:latin typeface="Arial MT"/>
                <a:cs typeface="Arial MT"/>
              </a:rPr>
              <a:t>Engineering,</a:t>
            </a:r>
            <a:r>
              <a:rPr sz="2600" spc="1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Procurement</a:t>
            </a:r>
            <a:r>
              <a:rPr sz="2600" spc="1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&amp;</a:t>
            </a:r>
            <a:r>
              <a:rPr sz="2600" spc="114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Construction</a:t>
            </a:r>
            <a:r>
              <a:rPr sz="2600" spc="11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(EPC)</a:t>
            </a:r>
            <a:endParaRPr sz="2600" dirty="0">
              <a:latin typeface="Arial MT"/>
              <a:cs typeface="Arial MT"/>
            </a:endParaRPr>
          </a:p>
          <a:p>
            <a:pPr marL="744220" indent="-313055">
              <a:lnSpc>
                <a:spcPct val="100000"/>
              </a:lnSpc>
              <a:spcBef>
                <a:spcPts val="45"/>
              </a:spcBef>
              <a:buSzPct val="126923"/>
              <a:buChar char="•"/>
              <a:tabLst>
                <a:tab pos="744220" algn="l"/>
              </a:tabLst>
            </a:pPr>
            <a:r>
              <a:rPr sz="2600" dirty="0">
                <a:latin typeface="Arial MT"/>
                <a:cs typeface="Arial MT"/>
              </a:rPr>
              <a:t>Engineering,</a:t>
            </a:r>
            <a:r>
              <a:rPr sz="2600" spc="1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Procurement</a:t>
            </a:r>
            <a:r>
              <a:rPr sz="2600" spc="1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&amp;</a:t>
            </a:r>
            <a:r>
              <a:rPr sz="2600" spc="1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Construction</a:t>
            </a:r>
            <a:r>
              <a:rPr sz="2600" spc="1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Management</a:t>
            </a:r>
            <a:r>
              <a:rPr sz="2600" spc="12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(EPCM)</a:t>
            </a:r>
            <a:endParaRPr sz="2600" dirty="0">
              <a:latin typeface="Arial MT"/>
              <a:cs typeface="Arial MT"/>
            </a:endParaRPr>
          </a:p>
          <a:p>
            <a:pPr marL="744220" indent="-313055">
              <a:lnSpc>
                <a:spcPct val="100000"/>
              </a:lnSpc>
              <a:spcBef>
                <a:spcPts val="45"/>
              </a:spcBef>
              <a:buSzPct val="126923"/>
              <a:buChar char="•"/>
              <a:tabLst>
                <a:tab pos="744220" algn="l"/>
              </a:tabLst>
            </a:pPr>
            <a:r>
              <a:rPr sz="2600" dirty="0">
                <a:latin typeface="Arial MT"/>
                <a:cs typeface="Arial MT"/>
              </a:rPr>
              <a:t>Project</a:t>
            </a:r>
            <a:r>
              <a:rPr sz="2600" spc="114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Management</a:t>
            </a:r>
            <a:r>
              <a:rPr sz="2600" spc="1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Consulting</a:t>
            </a:r>
            <a:r>
              <a:rPr sz="2600" spc="12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(PMC)</a:t>
            </a:r>
            <a:endParaRPr sz="2600" dirty="0">
              <a:latin typeface="Arial MT"/>
              <a:cs typeface="Arial MT"/>
            </a:endParaRPr>
          </a:p>
          <a:p>
            <a:pPr marL="744220" indent="-313055">
              <a:lnSpc>
                <a:spcPct val="100000"/>
              </a:lnSpc>
              <a:spcBef>
                <a:spcPts val="45"/>
              </a:spcBef>
              <a:buSzPct val="126923"/>
              <a:buChar char="•"/>
              <a:tabLst>
                <a:tab pos="744220" algn="l"/>
              </a:tabLst>
            </a:pPr>
            <a:r>
              <a:rPr sz="2600" dirty="0">
                <a:latin typeface="Arial MT"/>
                <a:cs typeface="Arial MT"/>
              </a:rPr>
              <a:t>Build,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Own,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Operate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&amp;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Transfer</a:t>
            </a:r>
            <a:r>
              <a:rPr sz="2600" spc="5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(BOOT)</a:t>
            </a:r>
            <a:endParaRPr sz="2600" dirty="0">
              <a:latin typeface="Arial MT"/>
              <a:cs typeface="Arial MT"/>
            </a:endParaRPr>
          </a:p>
          <a:p>
            <a:pPr marL="744220" indent="-313055">
              <a:lnSpc>
                <a:spcPct val="100000"/>
              </a:lnSpc>
              <a:spcBef>
                <a:spcPts val="50"/>
              </a:spcBef>
              <a:buSzPct val="126923"/>
              <a:buChar char="•"/>
              <a:tabLst>
                <a:tab pos="744220" algn="l"/>
              </a:tabLst>
            </a:pPr>
            <a:r>
              <a:rPr sz="2600" dirty="0">
                <a:latin typeface="Arial MT"/>
                <a:cs typeface="Arial MT"/>
              </a:rPr>
              <a:t>Lease</a:t>
            </a:r>
            <a:r>
              <a:rPr sz="2600" spc="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Operate</a:t>
            </a:r>
            <a:r>
              <a:rPr sz="2600" spc="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&amp;</a:t>
            </a:r>
            <a:r>
              <a:rPr sz="2600" spc="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Dry-Hire</a:t>
            </a:r>
            <a:r>
              <a:rPr sz="2600" spc="-8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Agreements</a:t>
            </a:r>
            <a:endParaRPr sz="2600" dirty="0">
              <a:latin typeface="Arial MT"/>
              <a:cs typeface="Arial MT"/>
            </a:endParaRPr>
          </a:p>
          <a:p>
            <a:pPr marL="744220" indent="-313055">
              <a:lnSpc>
                <a:spcPct val="100000"/>
              </a:lnSpc>
              <a:spcBef>
                <a:spcPts val="45"/>
              </a:spcBef>
              <a:buSzPct val="126923"/>
              <a:buChar char="•"/>
              <a:tabLst>
                <a:tab pos="744220" algn="l"/>
              </a:tabLst>
            </a:pPr>
            <a:r>
              <a:rPr sz="2600" dirty="0">
                <a:latin typeface="Arial MT"/>
                <a:cs typeface="Arial MT"/>
              </a:rPr>
              <a:t>Carbon</a:t>
            </a:r>
            <a:r>
              <a:rPr sz="2600" spc="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Credit</a:t>
            </a:r>
            <a:r>
              <a:rPr sz="2600" spc="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Offset</a:t>
            </a:r>
            <a:r>
              <a:rPr sz="2600" spc="6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Financing</a:t>
            </a:r>
            <a:endParaRPr sz="2600" dirty="0">
              <a:latin typeface="Arial MT"/>
              <a:cs typeface="Arial MT"/>
            </a:endParaRPr>
          </a:p>
          <a:p>
            <a:pPr marL="1455420">
              <a:lnSpc>
                <a:spcPct val="100000"/>
              </a:lnSpc>
              <a:spcBef>
                <a:spcPts val="1115"/>
              </a:spcBef>
              <a:tabLst>
                <a:tab pos="7729855" algn="l"/>
              </a:tabLst>
            </a:pPr>
            <a:r>
              <a:rPr sz="2600" dirty="0">
                <a:latin typeface="Arial MT"/>
                <a:cs typeface="Arial MT"/>
              </a:rPr>
              <a:t>(in</a:t>
            </a:r>
            <a:r>
              <a:rPr sz="2600" spc="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partnership</a:t>
            </a:r>
            <a:r>
              <a:rPr sz="2600" spc="80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with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50" dirty="0">
                <a:latin typeface="Arial MT"/>
                <a:cs typeface="Arial MT"/>
              </a:rPr>
              <a:t>)</a:t>
            </a:r>
            <a:endParaRPr sz="2600" dirty="0">
              <a:latin typeface="Arial MT"/>
              <a:cs typeface="Arial M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124730" y="4259191"/>
            <a:ext cx="3358463" cy="666176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F5AA9C04-A7B4-49C0-4EF2-40E474E8252C}"/>
              </a:ext>
            </a:extLst>
          </p:cNvPr>
          <p:cNvSpPr/>
          <p:nvPr/>
        </p:nvSpPr>
        <p:spPr>
          <a:xfrm>
            <a:off x="-45393" y="10903097"/>
            <a:ext cx="20104100" cy="445134"/>
          </a:xfrm>
          <a:custGeom>
            <a:avLst/>
            <a:gdLst/>
            <a:ahLst/>
            <a:cxnLst/>
            <a:rect l="l" t="t" r="r" b="b"/>
            <a:pathLst>
              <a:path w="20104100" h="445134">
                <a:moveTo>
                  <a:pt x="20104100" y="0"/>
                </a:moveTo>
                <a:lnTo>
                  <a:pt x="0" y="0"/>
                </a:lnTo>
                <a:lnTo>
                  <a:pt x="0" y="445067"/>
                </a:lnTo>
                <a:lnTo>
                  <a:pt x="20104100" y="445067"/>
                </a:lnTo>
                <a:lnTo>
                  <a:pt x="2010410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4C71E84B-72D8-9BB4-8061-B424DE28F43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72482" y="11021788"/>
            <a:ext cx="718349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dirty="0"/>
              <a:t>Copyright</a:t>
            </a:r>
            <a:r>
              <a:rPr spc="20" dirty="0"/>
              <a:t> </a:t>
            </a:r>
            <a:r>
              <a:rPr dirty="0"/>
              <a:t>©</a:t>
            </a:r>
            <a:r>
              <a:rPr spc="25" dirty="0"/>
              <a:t> </a:t>
            </a:r>
            <a:r>
              <a:rPr dirty="0"/>
              <a:t>202</a:t>
            </a:r>
            <a:r>
              <a:rPr lang="en-GB" dirty="0"/>
              <a:t>4</a:t>
            </a:r>
            <a:r>
              <a:rPr spc="20" dirty="0"/>
              <a:t> </a:t>
            </a:r>
            <a:r>
              <a:rPr dirty="0"/>
              <a:t>BEINIT</a:t>
            </a:r>
            <a:r>
              <a:rPr lang="en-GB" dirty="0"/>
              <a:t> Energy </a:t>
            </a:r>
            <a:r>
              <a:rPr dirty="0"/>
              <a:t>Group</a:t>
            </a:r>
            <a:r>
              <a:rPr lang="en-GB" dirty="0"/>
              <a:t> Services</a:t>
            </a:r>
            <a:r>
              <a:rPr dirty="0"/>
              <a:t>.</a:t>
            </a:r>
            <a:r>
              <a:rPr spc="-65" dirty="0"/>
              <a:t> </a:t>
            </a:r>
            <a:r>
              <a:rPr dirty="0"/>
              <a:t>All</a:t>
            </a:r>
            <a:r>
              <a:rPr spc="20" dirty="0"/>
              <a:t> </a:t>
            </a:r>
            <a:r>
              <a:rPr dirty="0"/>
              <a:t>rights</a:t>
            </a:r>
            <a:r>
              <a:rPr spc="25" dirty="0"/>
              <a:t> </a:t>
            </a:r>
            <a:r>
              <a:rPr spc="-10" dirty="0"/>
              <a:t>reserved.</a:t>
            </a:r>
          </a:p>
        </p:txBody>
      </p:sp>
      <p:pic>
        <p:nvPicPr>
          <p:cNvPr id="27" name="object 5">
            <a:extLst>
              <a:ext uri="{FF2B5EF4-FFF2-40B4-BE49-F238E27FC236}">
                <a16:creationId xmlns:a16="http://schemas.microsoft.com/office/drawing/2014/main" id="{0B92AD11-E5C6-9E4F-BD4A-BB840C5A0910}"/>
              </a:ext>
            </a:extLst>
          </p:cNvPr>
          <p:cNvPicPr/>
          <p:nvPr/>
        </p:nvPicPr>
        <p:blipFill>
          <a:blip r:embed="rId19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893" y="1880960"/>
            <a:ext cx="19190314" cy="7472504"/>
          </a:xfrm>
          <a:prstGeom prst="rect">
            <a:avLst/>
          </a:prstGeom>
        </p:spPr>
      </p:pic>
      <p:pic>
        <p:nvPicPr>
          <p:cNvPr id="29" name="object 8">
            <a:extLst>
              <a:ext uri="{FF2B5EF4-FFF2-40B4-BE49-F238E27FC236}">
                <a16:creationId xmlns:a16="http://schemas.microsoft.com/office/drawing/2014/main" id="{549370B0-CADF-7657-EC69-126D9F6E356D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7249" y="441001"/>
            <a:ext cx="2339793" cy="9110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dirty="0"/>
              <a:t>Upstream</a:t>
            </a:r>
            <a:r>
              <a:rPr spc="-80" dirty="0"/>
              <a:t> </a:t>
            </a:r>
            <a:r>
              <a:rPr dirty="0"/>
              <a:t>Separation</a:t>
            </a:r>
            <a:r>
              <a:rPr spc="-80" dirty="0"/>
              <a:t> </a:t>
            </a:r>
            <a:r>
              <a:rPr dirty="0"/>
              <a:t>&amp;</a:t>
            </a:r>
            <a:r>
              <a:rPr spc="-75" dirty="0"/>
              <a:t> </a:t>
            </a:r>
            <a:r>
              <a:rPr dirty="0"/>
              <a:t>Processing</a:t>
            </a:r>
            <a:r>
              <a:rPr spc="-80" dirty="0"/>
              <a:t> </a:t>
            </a:r>
            <a:r>
              <a:rPr sz="2200" dirty="0"/>
              <a:t>(onshore</a:t>
            </a:r>
            <a:r>
              <a:rPr sz="2200" spc="-45" dirty="0"/>
              <a:t> </a:t>
            </a:r>
            <a:r>
              <a:rPr sz="2200" dirty="0"/>
              <a:t>/</a:t>
            </a:r>
            <a:r>
              <a:rPr sz="2200" spc="-45" dirty="0"/>
              <a:t> </a:t>
            </a:r>
            <a:r>
              <a:rPr sz="2200" spc="-10" dirty="0"/>
              <a:t>offshore)</a:t>
            </a:r>
            <a:endParaRPr sz="2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A9408E-388D-ECFC-818E-AA1F0AEB635A}"/>
              </a:ext>
            </a:extLst>
          </p:cNvPr>
          <p:cNvSpPr/>
          <p:nvPr/>
        </p:nvSpPr>
        <p:spPr>
          <a:xfrm>
            <a:off x="0" y="964495"/>
            <a:ext cx="20104100" cy="9908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5250" y="730839"/>
            <a:ext cx="16502115" cy="959133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89A10222-E3DE-3E32-1E20-06F0052C39E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01552" y="10965576"/>
            <a:ext cx="718349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dirty="0"/>
              <a:t>Copyright</a:t>
            </a:r>
            <a:r>
              <a:rPr spc="20" dirty="0"/>
              <a:t> </a:t>
            </a:r>
            <a:r>
              <a:rPr dirty="0"/>
              <a:t>©</a:t>
            </a:r>
            <a:r>
              <a:rPr spc="25" dirty="0"/>
              <a:t> </a:t>
            </a:r>
            <a:r>
              <a:rPr dirty="0"/>
              <a:t>202</a:t>
            </a:r>
            <a:r>
              <a:rPr lang="en-GB" dirty="0"/>
              <a:t>4</a:t>
            </a:r>
            <a:r>
              <a:rPr spc="20" dirty="0"/>
              <a:t> </a:t>
            </a:r>
            <a:r>
              <a:rPr dirty="0"/>
              <a:t>BEINIT</a:t>
            </a:r>
            <a:r>
              <a:rPr lang="en-GB" dirty="0"/>
              <a:t> Energy </a:t>
            </a:r>
            <a:r>
              <a:rPr dirty="0"/>
              <a:t>Group</a:t>
            </a:r>
            <a:r>
              <a:rPr lang="en-GB" dirty="0"/>
              <a:t> Services</a:t>
            </a:r>
            <a:r>
              <a:rPr dirty="0"/>
              <a:t>.</a:t>
            </a:r>
            <a:r>
              <a:rPr spc="-65" dirty="0"/>
              <a:t> </a:t>
            </a:r>
            <a:r>
              <a:rPr dirty="0"/>
              <a:t>All</a:t>
            </a:r>
            <a:r>
              <a:rPr spc="20" dirty="0"/>
              <a:t> </a:t>
            </a:r>
            <a:r>
              <a:rPr dirty="0"/>
              <a:t>rights</a:t>
            </a:r>
            <a:r>
              <a:rPr spc="25" dirty="0"/>
              <a:t> </a:t>
            </a:r>
            <a:r>
              <a:rPr spc="-10" dirty="0"/>
              <a:t>reserved.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701646-AB90-05E9-70C4-4FC95756E704}"/>
              </a:ext>
            </a:extLst>
          </p:cNvPr>
          <p:cNvSpPr/>
          <p:nvPr/>
        </p:nvSpPr>
        <p:spPr>
          <a:xfrm>
            <a:off x="16528526" y="0"/>
            <a:ext cx="3575574" cy="245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object 8">
            <a:extLst>
              <a:ext uri="{FF2B5EF4-FFF2-40B4-BE49-F238E27FC236}">
                <a16:creationId xmlns:a16="http://schemas.microsoft.com/office/drawing/2014/main" id="{EE6D5B4A-6A67-F4FA-2BA1-C3CC853195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7249" y="441001"/>
            <a:ext cx="2339793" cy="911090"/>
          </a:xfrm>
          <a:prstGeom prst="rect">
            <a:avLst/>
          </a:prstGeom>
        </p:spPr>
      </p:pic>
      <p:pic>
        <p:nvPicPr>
          <p:cNvPr id="12" name="object 5">
            <a:extLst>
              <a:ext uri="{FF2B5EF4-FFF2-40B4-BE49-F238E27FC236}">
                <a16:creationId xmlns:a16="http://schemas.microsoft.com/office/drawing/2014/main" id="{BB43EED5-F003-12E9-0570-5EA5944F6BC1}"/>
              </a:ext>
            </a:extLst>
          </p:cNvPr>
          <p:cNvPicPr/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893" y="1918423"/>
            <a:ext cx="19190314" cy="74725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745F597-D9EE-1B89-00F3-48D52335FA76}"/>
              </a:ext>
            </a:extLst>
          </p:cNvPr>
          <p:cNvSpPr/>
          <p:nvPr/>
        </p:nvSpPr>
        <p:spPr>
          <a:xfrm>
            <a:off x="0" y="964495"/>
            <a:ext cx="20104100" cy="9908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8A1292-F1D0-4171-B95B-184778E17BED}"/>
              </a:ext>
            </a:extLst>
          </p:cNvPr>
          <p:cNvSpPr/>
          <p:nvPr/>
        </p:nvSpPr>
        <p:spPr>
          <a:xfrm>
            <a:off x="16528526" y="0"/>
            <a:ext cx="3575574" cy="245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object 5">
            <a:extLst>
              <a:ext uri="{FF2B5EF4-FFF2-40B4-BE49-F238E27FC236}">
                <a16:creationId xmlns:a16="http://schemas.microsoft.com/office/drawing/2014/main" id="{09CDA82F-03BD-53B1-8A90-1270F9E887EF}"/>
              </a:ext>
            </a:extLst>
          </p:cNvPr>
          <p:cNvPicPr/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893" y="1918423"/>
            <a:ext cx="19190314" cy="747250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251" y="436176"/>
            <a:ext cx="8849599" cy="1004121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3710"/>
              </a:lnSpc>
              <a:spcBef>
                <a:spcPts val="430"/>
              </a:spcBef>
            </a:pPr>
            <a:r>
              <a:rPr dirty="0"/>
              <a:t>Creating</a:t>
            </a:r>
            <a:r>
              <a:rPr spc="-60" dirty="0"/>
              <a:t> </a:t>
            </a:r>
            <a:r>
              <a:rPr dirty="0"/>
              <a:t>an</a:t>
            </a:r>
            <a:r>
              <a:rPr spc="-60" dirty="0"/>
              <a:t> </a:t>
            </a:r>
            <a:r>
              <a:rPr dirty="0"/>
              <a:t>Impact,</a:t>
            </a:r>
            <a:r>
              <a:rPr spc="-55" dirty="0"/>
              <a:t> </a:t>
            </a:r>
            <a:r>
              <a:rPr dirty="0"/>
              <a:t>Learning</a:t>
            </a:r>
            <a:r>
              <a:rPr spc="-60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Legacy </a:t>
            </a:r>
            <a:r>
              <a:rPr dirty="0"/>
              <a:t>BEINIT</a:t>
            </a:r>
            <a:r>
              <a:rPr spc="-60" dirty="0"/>
              <a:t> </a:t>
            </a:r>
            <a:r>
              <a:rPr lang="en-GB" spc="-60" dirty="0"/>
              <a:t>Energy Group Services </a:t>
            </a:r>
            <a:r>
              <a:rPr dirty="0"/>
              <a:t>and</a:t>
            </a:r>
            <a:r>
              <a:rPr spc="-170" dirty="0"/>
              <a:t> </a:t>
            </a:r>
            <a:r>
              <a:rPr spc="-10" dirty="0"/>
              <a:t>Affiliates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82" y="4038201"/>
            <a:ext cx="20095845" cy="4745355"/>
            <a:chOff x="3282" y="4038201"/>
            <a:chExt cx="20095845" cy="4745355"/>
          </a:xfrm>
        </p:grpSpPr>
        <p:sp>
          <p:nvSpPr>
            <p:cNvPr id="4" name="object 4"/>
            <p:cNvSpPr/>
            <p:nvPr/>
          </p:nvSpPr>
          <p:spPr>
            <a:xfrm>
              <a:off x="3282" y="6360859"/>
              <a:ext cx="20095845" cy="103505"/>
            </a:xfrm>
            <a:custGeom>
              <a:avLst/>
              <a:gdLst/>
              <a:ahLst/>
              <a:cxnLst/>
              <a:rect l="l" t="t" r="r" b="b"/>
              <a:pathLst>
                <a:path w="20095845" h="103504">
                  <a:moveTo>
                    <a:pt x="20095827" y="0"/>
                  </a:moveTo>
                  <a:lnTo>
                    <a:pt x="0" y="0"/>
                  </a:lnTo>
                  <a:lnTo>
                    <a:pt x="0" y="103162"/>
                  </a:lnTo>
                  <a:lnTo>
                    <a:pt x="20095827" y="103162"/>
                  </a:lnTo>
                  <a:lnTo>
                    <a:pt x="20095827" y="0"/>
                  </a:lnTo>
                  <a:close/>
                </a:path>
              </a:pathLst>
            </a:custGeom>
            <a:solidFill>
              <a:srgbClr val="0505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40076" y="5926041"/>
              <a:ext cx="986790" cy="2794000"/>
            </a:xfrm>
            <a:custGeom>
              <a:avLst/>
              <a:gdLst/>
              <a:ahLst/>
              <a:cxnLst/>
              <a:rect l="l" t="t" r="r" b="b"/>
              <a:pathLst>
                <a:path w="986789" h="2794000">
                  <a:moveTo>
                    <a:pt x="705548" y="488149"/>
                  </a:moveTo>
                  <a:lnTo>
                    <a:pt x="700011" y="440613"/>
                  </a:lnTo>
                  <a:lnTo>
                    <a:pt x="684276" y="396976"/>
                  </a:lnTo>
                  <a:lnTo>
                    <a:pt x="659599" y="358482"/>
                  </a:lnTo>
                  <a:lnTo>
                    <a:pt x="627278" y="326377"/>
                  </a:lnTo>
                  <a:lnTo>
                    <a:pt x="588581" y="301891"/>
                  </a:lnTo>
                  <a:lnTo>
                    <a:pt x="544791" y="286296"/>
                  </a:lnTo>
                  <a:lnTo>
                    <a:pt x="497205" y="280822"/>
                  </a:lnTo>
                  <a:lnTo>
                    <a:pt x="449668" y="286296"/>
                  </a:lnTo>
                  <a:lnTo>
                    <a:pt x="406031" y="301891"/>
                  </a:lnTo>
                  <a:lnTo>
                    <a:pt x="367538" y="326377"/>
                  </a:lnTo>
                  <a:lnTo>
                    <a:pt x="335432" y="358482"/>
                  </a:lnTo>
                  <a:lnTo>
                    <a:pt x="310946" y="396976"/>
                  </a:lnTo>
                  <a:lnTo>
                    <a:pt x="295351" y="440613"/>
                  </a:lnTo>
                  <a:lnTo>
                    <a:pt x="289877" y="488149"/>
                  </a:lnTo>
                  <a:lnTo>
                    <a:pt x="295351" y="536054"/>
                  </a:lnTo>
                  <a:lnTo>
                    <a:pt x="310946" y="579970"/>
                  </a:lnTo>
                  <a:lnTo>
                    <a:pt x="335432" y="618642"/>
                  </a:lnTo>
                  <a:lnTo>
                    <a:pt x="367538" y="650862"/>
                  </a:lnTo>
                  <a:lnTo>
                    <a:pt x="406031" y="675398"/>
                  </a:lnTo>
                  <a:lnTo>
                    <a:pt x="449668" y="691019"/>
                  </a:lnTo>
                  <a:lnTo>
                    <a:pt x="497205" y="696493"/>
                  </a:lnTo>
                  <a:lnTo>
                    <a:pt x="544791" y="691019"/>
                  </a:lnTo>
                  <a:lnTo>
                    <a:pt x="588581" y="675398"/>
                  </a:lnTo>
                  <a:lnTo>
                    <a:pt x="627278" y="650862"/>
                  </a:lnTo>
                  <a:lnTo>
                    <a:pt x="659599" y="618642"/>
                  </a:lnTo>
                  <a:lnTo>
                    <a:pt x="684276" y="579970"/>
                  </a:lnTo>
                  <a:lnTo>
                    <a:pt x="700011" y="536054"/>
                  </a:lnTo>
                  <a:lnTo>
                    <a:pt x="705548" y="488149"/>
                  </a:lnTo>
                  <a:close/>
                </a:path>
                <a:path w="986789" h="2794000">
                  <a:moveTo>
                    <a:pt x="986383" y="492683"/>
                  </a:moveTo>
                  <a:lnTo>
                    <a:pt x="984148" y="445935"/>
                  </a:lnTo>
                  <a:lnTo>
                    <a:pt x="984123" y="445173"/>
                  </a:lnTo>
                  <a:lnTo>
                    <a:pt x="977468" y="398932"/>
                  </a:lnTo>
                  <a:lnTo>
                    <a:pt x="966660" y="354203"/>
                  </a:lnTo>
                  <a:lnTo>
                    <a:pt x="951877" y="311175"/>
                  </a:lnTo>
                  <a:lnTo>
                    <a:pt x="933335" y="270065"/>
                  </a:lnTo>
                  <a:lnTo>
                    <a:pt x="911237" y="231051"/>
                  </a:lnTo>
                  <a:lnTo>
                    <a:pt x="885812" y="194373"/>
                  </a:lnTo>
                  <a:lnTo>
                    <a:pt x="867054" y="171932"/>
                  </a:lnTo>
                  <a:lnTo>
                    <a:pt x="867054" y="492683"/>
                  </a:lnTo>
                  <a:lnTo>
                    <a:pt x="864133" y="539432"/>
                  </a:lnTo>
                  <a:lnTo>
                    <a:pt x="855624" y="584517"/>
                  </a:lnTo>
                  <a:lnTo>
                    <a:pt x="841857" y="627557"/>
                  </a:lnTo>
                  <a:lnTo>
                    <a:pt x="823214" y="668210"/>
                  </a:lnTo>
                  <a:lnTo>
                    <a:pt x="800023" y="706107"/>
                  </a:lnTo>
                  <a:lnTo>
                    <a:pt x="772655" y="740892"/>
                  </a:lnTo>
                  <a:lnTo>
                    <a:pt x="741464" y="772198"/>
                  </a:lnTo>
                  <a:lnTo>
                    <a:pt x="706793" y="799693"/>
                  </a:lnTo>
                  <a:lnTo>
                    <a:pt x="668997" y="822985"/>
                  </a:lnTo>
                  <a:lnTo>
                    <a:pt x="628434" y="841717"/>
                  </a:lnTo>
                  <a:lnTo>
                    <a:pt x="585470" y="855560"/>
                  </a:lnTo>
                  <a:lnTo>
                    <a:pt x="540435" y="864120"/>
                  </a:lnTo>
                  <a:lnTo>
                    <a:pt x="493687" y="867054"/>
                  </a:lnTo>
                  <a:lnTo>
                    <a:pt x="446735" y="864120"/>
                  </a:lnTo>
                  <a:lnTo>
                    <a:pt x="401523" y="855560"/>
                  </a:lnTo>
                  <a:lnTo>
                    <a:pt x="358394" y="841717"/>
                  </a:lnTo>
                  <a:lnTo>
                    <a:pt x="317715" y="822985"/>
                  </a:lnTo>
                  <a:lnTo>
                    <a:pt x="279819" y="799693"/>
                  </a:lnTo>
                  <a:lnTo>
                    <a:pt x="245071" y="772198"/>
                  </a:lnTo>
                  <a:lnTo>
                    <a:pt x="213817" y="740892"/>
                  </a:lnTo>
                  <a:lnTo>
                    <a:pt x="186410" y="706107"/>
                  </a:lnTo>
                  <a:lnTo>
                    <a:pt x="163195" y="668210"/>
                  </a:lnTo>
                  <a:lnTo>
                    <a:pt x="144526" y="627557"/>
                  </a:lnTo>
                  <a:lnTo>
                    <a:pt x="130759" y="584517"/>
                  </a:lnTo>
                  <a:lnTo>
                    <a:pt x="122364" y="540054"/>
                  </a:lnTo>
                  <a:lnTo>
                    <a:pt x="122237" y="539432"/>
                  </a:lnTo>
                  <a:lnTo>
                    <a:pt x="119329" y="492683"/>
                  </a:lnTo>
                  <a:lnTo>
                    <a:pt x="122237" y="445935"/>
                  </a:lnTo>
                  <a:lnTo>
                    <a:pt x="130759" y="400850"/>
                  </a:lnTo>
                  <a:lnTo>
                    <a:pt x="144526" y="357797"/>
                  </a:lnTo>
                  <a:lnTo>
                    <a:pt x="163195" y="317144"/>
                  </a:lnTo>
                  <a:lnTo>
                    <a:pt x="186410" y="279247"/>
                  </a:lnTo>
                  <a:lnTo>
                    <a:pt x="213817" y="244449"/>
                  </a:lnTo>
                  <a:lnTo>
                    <a:pt x="245071" y="213144"/>
                  </a:lnTo>
                  <a:lnTo>
                    <a:pt x="279819" y="185648"/>
                  </a:lnTo>
                  <a:lnTo>
                    <a:pt x="317715" y="162356"/>
                  </a:lnTo>
                  <a:lnTo>
                    <a:pt x="358394" y="143611"/>
                  </a:lnTo>
                  <a:lnTo>
                    <a:pt x="401523" y="129781"/>
                  </a:lnTo>
                  <a:lnTo>
                    <a:pt x="446735" y="121221"/>
                  </a:lnTo>
                  <a:lnTo>
                    <a:pt x="493687" y="118287"/>
                  </a:lnTo>
                  <a:lnTo>
                    <a:pt x="540435" y="121221"/>
                  </a:lnTo>
                  <a:lnTo>
                    <a:pt x="585470" y="129781"/>
                  </a:lnTo>
                  <a:lnTo>
                    <a:pt x="628434" y="143611"/>
                  </a:lnTo>
                  <a:lnTo>
                    <a:pt x="668997" y="162356"/>
                  </a:lnTo>
                  <a:lnTo>
                    <a:pt x="706793" y="185648"/>
                  </a:lnTo>
                  <a:lnTo>
                    <a:pt x="741464" y="213144"/>
                  </a:lnTo>
                  <a:lnTo>
                    <a:pt x="772655" y="244449"/>
                  </a:lnTo>
                  <a:lnTo>
                    <a:pt x="800023" y="279247"/>
                  </a:lnTo>
                  <a:lnTo>
                    <a:pt x="823214" y="317144"/>
                  </a:lnTo>
                  <a:lnTo>
                    <a:pt x="841857" y="357797"/>
                  </a:lnTo>
                  <a:lnTo>
                    <a:pt x="855624" y="400850"/>
                  </a:lnTo>
                  <a:lnTo>
                    <a:pt x="864133" y="445935"/>
                  </a:lnTo>
                  <a:lnTo>
                    <a:pt x="867054" y="492683"/>
                  </a:lnTo>
                  <a:lnTo>
                    <a:pt x="867054" y="171932"/>
                  </a:lnTo>
                  <a:lnTo>
                    <a:pt x="857250" y="160197"/>
                  </a:lnTo>
                  <a:lnTo>
                    <a:pt x="825766" y="128765"/>
                  </a:lnTo>
                  <a:lnTo>
                    <a:pt x="813193" y="118287"/>
                  </a:lnTo>
                  <a:lnTo>
                    <a:pt x="791565" y="100253"/>
                  </a:lnTo>
                  <a:lnTo>
                    <a:pt x="754862" y="74891"/>
                  </a:lnTo>
                  <a:lnTo>
                    <a:pt x="715860" y="52857"/>
                  </a:lnTo>
                  <a:lnTo>
                    <a:pt x="674763" y="34378"/>
                  </a:lnTo>
                  <a:lnTo>
                    <a:pt x="631799" y="19646"/>
                  </a:lnTo>
                  <a:lnTo>
                    <a:pt x="587159" y="8864"/>
                  </a:lnTo>
                  <a:lnTo>
                    <a:pt x="541045" y="2247"/>
                  </a:lnTo>
                  <a:lnTo>
                    <a:pt x="493687" y="0"/>
                  </a:lnTo>
                  <a:lnTo>
                    <a:pt x="446163" y="2247"/>
                  </a:lnTo>
                  <a:lnTo>
                    <a:pt x="399910" y="8864"/>
                  </a:lnTo>
                  <a:lnTo>
                    <a:pt x="355142" y="19646"/>
                  </a:lnTo>
                  <a:lnTo>
                    <a:pt x="312064" y="34378"/>
                  </a:lnTo>
                  <a:lnTo>
                    <a:pt x="270878" y="52857"/>
                  </a:lnTo>
                  <a:lnTo>
                    <a:pt x="231787" y="74891"/>
                  </a:lnTo>
                  <a:lnTo>
                    <a:pt x="195021" y="100253"/>
                  </a:lnTo>
                  <a:lnTo>
                    <a:pt x="160756" y="128765"/>
                  </a:lnTo>
                  <a:lnTo>
                    <a:pt x="129235" y="160197"/>
                  </a:lnTo>
                  <a:lnTo>
                    <a:pt x="100634" y="194373"/>
                  </a:lnTo>
                  <a:lnTo>
                    <a:pt x="75184" y="231051"/>
                  </a:lnTo>
                  <a:lnTo>
                    <a:pt x="53073" y="270065"/>
                  </a:lnTo>
                  <a:lnTo>
                    <a:pt x="34518" y="311175"/>
                  </a:lnTo>
                  <a:lnTo>
                    <a:pt x="19723" y="354203"/>
                  </a:lnTo>
                  <a:lnTo>
                    <a:pt x="8902" y="398932"/>
                  </a:lnTo>
                  <a:lnTo>
                    <a:pt x="2260" y="445173"/>
                  </a:lnTo>
                  <a:lnTo>
                    <a:pt x="0" y="492683"/>
                  </a:lnTo>
                  <a:lnTo>
                    <a:pt x="2235" y="539432"/>
                  </a:lnTo>
                  <a:lnTo>
                    <a:pt x="2260" y="540054"/>
                  </a:lnTo>
                  <a:lnTo>
                    <a:pt x="8902" y="586193"/>
                  </a:lnTo>
                  <a:lnTo>
                    <a:pt x="19723" y="630885"/>
                  </a:lnTo>
                  <a:lnTo>
                    <a:pt x="34518" y="673912"/>
                  </a:lnTo>
                  <a:lnTo>
                    <a:pt x="53073" y="715073"/>
                  </a:lnTo>
                  <a:lnTo>
                    <a:pt x="75184" y="754151"/>
                  </a:lnTo>
                  <a:lnTo>
                    <a:pt x="100634" y="790930"/>
                  </a:lnTo>
                  <a:lnTo>
                    <a:pt x="129235" y="825220"/>
                  </a:lnTo>
                  <a:lnTo>
                    <a:pt x="160756" y="856792"/>
                  </a:lnTo>
                  <a:lnTo>
                    <a:pt x="195021" y="885444"/>
                  </a:lnTo>
                  <a:lnTo>
                    <a:pt x="231787" y="910958"/>
                  </a:lnTo>
                  <a:lnTo>
                    <a:pt x="270878" y="933119"/>
                  </a:lnTo>
                  <a:lnTo>
                    <a:pt x="312064" y="951738"/>
                  </a:lnTo>
                  <a:lnTo>
                    <a:pt x="355142" y="966571"/>
                  </a:lnTo>
                  <a:lnTo>
                    <a:pt x="399910" y="977442"/>
                  </a:lnTo>
                  <a:lnTo>
                    <a:pt x="446163" y="984110"/>
                  </a:lnTo>
                  <a:lnTo>
                    <a:pt x="466521" y="985088"/>
                  </a:lnTo>
                  <a:lnTo>
                    <a:pt x="466521" y="2793593"/>
                  </a:lnTo>
                  <a:lnTo>
                    <a:pt x="519823" y="2793593"/>
                  </a:lnTo>
                  <a:lnTo>
                    <a:pt x="519823" y="985139"/>
                  </a:lnTo>
                  <a:lnTo>
                    <a:pt x="541045" y="984110"/>
                  </a:lnTo>
                  <a:lnTo>
                    <a:pt x="587159" y="977442"/>
                  </a:lnTo>
                  <a:lnTo>
                    <a:pt x="631799" y="966571"/>
                  </a:lnTo>
                  <a:lnTo>
                    <a:pt x="674763" y="951738"/>
                  </a:lnTo>
                  <a:lnTo>
                    <a:pt x="715860" y="933119"/>
                  </a:lnTo>
                  <a:lnTo>
                    <a:pt x="754862" y="910958"/>
                  </a:lnTo>
                  <a:lnTo>
                    <a:pt x="791565" y="885444"/>
                  </a:lnTo>
                  <a:lnTo>
                    <a:pt x="813511" y="867054"/>
                  </a:lnTo>
                  <a:lnTo>
                    <a:pt x="825766" y="856792"/>
                  </a:lnTo>
                  <a:lnTo>
                    <a:pt x="857250" y="825220"/>
                  </a:lnTo>
                  <a:lnTo>
                    <a:pt x="885812" y="790930"/>
                  </a:lnTo>
                  <a:lnTo>
                    <a:pt x="911237" y="754151"/>
                  </a:lnTo>
                  <a:lnTo>
                    <a:pt x="933335" y="715073"/>
                  </a:lnTo>
                  <a:lnTo>
                    <a:pt x="951877" y="673912"/>
                  </a:lnTo>
                  <a:lnTo>
                    <a:pt x="966660" y="630885"/>
                  </a:lnTo>
                  <a:lnTo>
                    <a:pt x="977468" y="586193"/>
                  </a:lnTo>
                  <a:lnTo>
                    <a:pt x="984123" y="540054"/>
                  </a:lnTo>
                  <a:lnTo>
                    <a:pt x="986383" y="492683"/>
                  </a:lnTo>
                  <a:close/>
                </a:path>
              </a:pathLst>
            </a:custGeom>
            <a:solidFill>
              <a:srgbClr val="7AB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2258" y="8630072"/>
              <a:ext cx="152979" cy="1529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75609" y="5926041"/>
              <a:ext cx="982344" cy="2794000"/>
            </a:xfrm>
            <a:custGeom>
              <a:avLst/>
              <a:gdLst/>
              <a:ahLst/>
              <a:cxnLst/>
              <a:rect l="l" t="t" r="r" b="b"/>
              <a:pathLst>
                <a:path w="982345" h="2794000">
                  <a:moveTo>
                    <a:pt x="701027" y="488149"/>
                  </a:moveTo>
                  <a:lnTo>
                    <a:pt x="695604" y="440613"/>
                  </a:lnTo>
                  <a:lnTo>
                    <a:pt x="680135" y="396976"/>
                  </a:lnTo>
                  <a:lnTo>
                    <a:pt x="655866" y="358482"/>
                  </a:lnTo>
                  <a:lnTo>
                    <a:pt x="624027" y="326377"/>
                  </a:lnTo>
                  <a:lnTo>
                    <a:pt x="585851" y="301891"/>
                  </a:lnTo>
                  <a:lnTo>
                    <a:pt x="542582" y="286296"/>
                  </a:lnTo>
                  <a:lnTo>
                    <a:pt x="495452" y="280822"/>
                  </a:lnTo>
                  <a:lnTo>
                    <a:pt x="448322" y="286296"/>
                  </a:lnTo>
                  <a:lnTo>
                    <a:pt x="405053" y="301891"/>
                  </a:lnTo>
                  <a:lnTo>
                    <a:pt x="366890" y="326377"/>
                  </a:lnTo>
                  <a:lnTo>
                    <a:pt x="335051" y="358482"/>
                  </a:lnTo>
                  <a:lnTo>
                    <a:pt x="310781" y="396976"/>
                  </a:lnTo>
                  <a:lnTo>
                    <a:pt x="295313" y="440613"/>
                  </a:lnTo>
                  <a:lnTo>
                    <a:pt x="289877" y="488149"/>
                  </a:lnTo>
                  <a:lnTo>
                    <a:pt x="295313" y="536054"/>
                  </a:lnTo>
                  <a:lnTo>
                    <a:pt x="310781" y="579970"/>
                  </a:lnTo>
                  <a:lnTo>
                    <a:pt x="335051" y="618642"/>
                  </a:lnTo>
                  <a:lnTo>
                    <a:pt x="366890" y="650862"/>
                  </a:lnTo>
                  <a:lnTo>
                    <a:pt x="405053" y="675398"/>
                  </a:lnTo>
                  <a:lnTo>
                    <a:pt x="448322" y="691019"/>
                  </a:lnTo>
                  <a:lnTo>
                    <a:pt x="495452" y="696493"/>
                  </a:lnTo>
                  <a:lnTo>
                    <a:pt x="542582" y="691019"/>
                  </a:lnTo>
                  <a:lnTo>
                    <a:pt x="585851" y="675398"/>
                  </a:lnTo>
                  <a:lnTo>
                    <a:pt x="624027" y="650862"/>
                  </a:lnTo>
                  <a:lnTo>
                    <a:pt x="655866" y="618642"/>
                  </a:lnTo>
                  <a:lnTo>
                    <a:pt x="680135" y="579970"/>
                  </a:lnTo>
                  <a:lnTo>
                    <a:pt x="695604" y="536054"/>
                  </a:lnTo>
                  <a:lnTo>
                    <a:pt x="701027" y="488149"/>
                  </a:lnTo>
                  <a:close/>
                </a:path>
                <a:path w="982345" h="2794000">
                  <a:moveTo>
                    <a:pt x="981862" y="492683"/>
                  </a:moveTo>
                  <a:lnTo>
                    <a:pt x="979639" y="445935"/>
                  </a:lnTo>
                  <a:lnTo>
                    <a:pt x="972985" y="398932"/>
                  </a:lnTo>
                  <a:lnTo>
                    <a:pt x="962202" y="354203"/>
                  </a:lnTo>
                  <a:lnTo>
                    <a:pt x="947483" y="311175"/>
                  </a:lnTo>
                  <a:lnTo>
                    <a:pt x="929017" y="270065"/>
                  </a:lnTo>
                  <a:lnTo>
                    <a:pt x="907021" y="231051"/>
                  </a:lnTo>
                  <a:lnTo>
                    <a:pt x="881710" y="194373"/>
                  </a:lnTo>
                  <a:lnTo>
                    <a:pt x="863015" y="171907"/>
                  </a:lnTo>
                  <a:lnTo>
                    <a:pt x="863015" y="492683"/>
                  </a:lnTo>
                  <a:lnTo>
                    <a:pt x="860107" y="539432"/>
                  </a:lnTo>
                  <a:lnTo>
                    <a:pt x="851623" y="584517"/>
                  </a:lnTo>
                  <a:lnTo>
                    <a:pt x="837920" y="627557"/>
                  </a:lnTo>
                  <a:lnTo>
                    <a:pt x="819340" y="668210"/>
                  </a:lnTo>
                  <a:lnTo>
                    <a:pt x="796264" y="706107"/>
                  </a:lnTo>
                  <a:lnTo>
                    <a:pt x="769023" y="740892"/>
                  </a:lnTo>
                  <a:lnTo>
                    <a:pt x="737997" y="772198"/>
                  </a:lnTo>
                  <a:lnTo>
                    <a:pt x="703516" y="799693"/>
                  </a:lnTo>
                  <a:lnTo>
                    <a:pt x="665962" y="822985"/>
                  </a:lnTo>
                  <a:lnTo>
                    <a:pt x="625665" y="841717"/>
                  </a:lnTo>
                  <a:lnTo>
                    <a:pt x="583006" y="855560"/>
                  </a:lnTo>
                  <a:lnTo>
                    <a:pt x="538314" y="864120"/>
                  </a:lnTo>
                  <a:lnTo>
                    <a:pt x="491972" y="867054"/>
                  </a:lnTo>
                  <a:lnTo>
                    <a:pt x="445173" y="864120"/>
                  </a:lnTo>
                  <a:lnTo>
                    <a:pt x="400113" y="855560"/>
                  </a:lnTo>
                  <a:lnTo>
                    <a:pt x="357136" y="841717"/>
                  </a:lnTo>
                  <a:lnTo>
                    <a:pt x="316598" y="822985"/>
                  </a:lnTo>
                  <a:lnTo>
                    <a:pt x="278828" y="799693"/>
                  </a:lnTo>
                  <a:lnTo>
                    <a:pt x="244195" y="772198"/>
                  </a:lnTo>
                  <a:lnTo>
                    <a:pt x="213042" y="740892"/>
                  </a:lnTo>
                  <a:lnTo>
                    <a:pt x="185724" y="706107"/>
                  </a:lnTo>
                  <a:lnTo>
                    <a:pt x="162598" y="668210"/>
                  </a:lnTo>
                  <a:lnTo>
                    <a:pt x="143992" y="627557"/>
                  </a:lnTo>
                  <a:lnTo>
                    <a:pt x="130263" y="584517"/>
                  </a:lnTo>
                  <a:lnTo>
                    <a:pt x="121894" y="540054"/>
                  </a:lnTo>
                  <a:lnTo>
                    <a:pt x="118872" y="492683"/>
                  </a:lnTo>
                  <a:lnTo>
                    <a:pt x="121780" y="445935"/>
                  </a:lnTo>
                  <a:lnTo>
                    <a:pt x="130263" y="400850"/>
                  </a:lnTo>
                  <a:lnTo>
                    <a:pt x="143992" y="357797"/>
                  </a:lnTo>
                  <a:lnTo>
                    <a:pt x="162598" y="317144"/>
                  </a:lnTo>
                  <a:lnTo>
                    <a:pt x="185724" y="279247"/>
                  </a:lnTo>
                  <a:lnTo>
                    <a:pt x="213042" y="244449"/>
                  </a:lnTo>
                  <a:lnTo>
                    <a:pt x="244195" y="213144"/>
                  </a:lnTo>
                  <a:lnTo>
                    <a:pt x="278828" y="185648"/>
                  </a:lnTo>
                  <a:lnTo>
                    <a:pt x="316598" y="162356"/>
                  </a:lnTo>
                  <a:lnTo>
                    <a:pt x="357136" y="143611"/>
                  </a:lnTo>
                  <a:lnTo>
                    <a:pt x="400113" y="129781"/>
                  </a:lnTo>
                  <a:lnTo>
                    <a:pt x="445173" y="121221"/>
                  </a:lnTo>
                  <a:lnTo>
                    <a:pt x="491972" y="118287"/>
                  </a:lnTo>
                  <a:lnTo>
                    <a:pt x="538314" y="121221"/>
                  </a:lnTo>
                  <a:lnTo>
                    <a:pt x="583006" y="129781"/>
                  </a:lnTo>
                  <a:lnTo>
                    <a:pt x="625665" y="143611"/>
                  </a:lnTo>
                  <a:lnTo>
                    <a:pt x="665962" y="162356"/>
                  </a:lnTo>
                  <a:lnTo>
                    <a:pt x="703516" y="185648"/>
                  </a:lnTo>
                  <a:lnTo>
                    <a:pt x="737997" y="213144"/>
                  </a:lnTo>
                  <a:lnTo>
                    <a:pt x="769023" y="244449"/>
                  </a:lnTo>
                  <a:lnTo>
                    <a:pt x="796264" y="279247"/>
                  </a:lnTo>
                  <a:lnTo>
                    <a:pt x="819340" y="317144"/>
                  </a:lnTo>
                  <a:lnTo>
                    <a:pt x="837920" y="357797"/>
                  </a:lnTo>
                  <a:lnTo>
                    <a:pt x="851623" y="400850"/>
                  </a:lnTo>
                  <a:lnTo>
                    <a:pt x="860107" y="445935"/>
                  </a:lnTo>
                  <a:lnTo>
                    <a:pt x="863015" y="492683"/>
                  </a:lnTo>
                  <a:lnTo>
                    <a:pt x="863015" y="171907"/>
                  </a:lnTo>
                  <a:lnTo>
                    <a:pt x="853287" y="160197"/>
                  </a:lnTo>
                  <a:lnTo>
                    <a:pt x="821956" y="128765"/>
                  </a:lnTo>
                  <a:lnTo>
                    <a:pt x="809447" y="118287"/>
                  </a:lnTo>
                  <a:lnTo>
                    <a:pt x="787933" y="100253"/>
                  </a:lnTo>
                  <a:lnTo>
                    <a:pt x="751433" y="74891"/>
                  </a:lnTo>
                  <a:lnTo>
                    <a:pt x="712647" y="52857"/>
                  </a:lnTo>
                  <a:lnTo>
                    <a:pt x="671804" y="34378"/>
                  </a:lnTo>
                  <a:lnTo>
                    <a:pt x="629107" y="19646"/>
                  </a:lnTo>
                  <a:lnTo>
                    <a:pt x="584758" y="8864"/>
                  </a:lnTo>
                  <a:lnTo>
                    <a:pt x="538975" y="2247"/>
                  </a:lnTo>
                  <a:lnTo>
                    <a:pt x="491972" y="0"/>
                  </a:lnTo>
                  <a:lnTo>
                    <a:pt x="444601" y="2247"/>
                  </a:lnTo>
                  <a:lnTo>
                    <a:pt x="398513" y="8864"/>
                  </a:lnTo>
                  <a:lnTo>
                    <a:pt x="353898" y="19646"/>
                  </a:lnTo>
                  <a:lnTo>
                    <a:pt x="310959" y="34378"/>
                  </a:lnTo>
                  <a:lnTo>
                    <a:pt x="269925" y="52857"/>
                  </a:lnTo>
                  <a:lnTo>
                    <a:pt x="230974" y="74891"/>
                  </a:lnTo>
                  <a:lnTo>
                    <a:pt x="194335" y="100253"/>
                  </a:lnTo>
                  <a:lnTo>
                    <a:pt x="160197" y="128765"/>
                  </a:lnTo>
                  <a:lnTo>
                    <a:pt x="128778" y="160197"/>
                  </a:lnTo>
                  <a:lnTo>
                    <a:pt x="100291" y="194373"/>
                  </a:lnTo>
                  <a:lnTo>
                    <a:pt x="74917" y="231051"/>
                  </a:lnTo>
                  <a:lnTo>
                    <a:pt x="52895" y="270065"/>
                  </a:lnTo>
                  <a:lnTo>
                    <a:pt x="34404" y="311175"/>
                  </a:lnTo>
                  <a:lnTo>
                    <a:pt x="19659" y="354203"/>
                  </a:lnTo>
                  <a:lnTo>
                    <a:pt x="8877" y="398932"/>
                  </a:lnTo>
                  <a:lnTo>
                    <a:pt x="2260" y="445173"/>
                  </a:lnTo>
                  <a:lnTo>
                    <a:pt x="0" y="492683"/>
                  </a:lnTo>
                  <a:lnTo>
                    <a:pt x="2222" y="539432"/>
                  </a:lnTo>
                  <a:lnTo>
                    <a:pt x="8877" y="586193"/>
                  </a:lnTo>
                  <a:lnTo>
                    <a:pt x="19659" y="630885"/>
                  </a:lnTo>
                  <a:lnTo>
                    <a:pt x="34404" y="673912"/>
                  </a:lnTo>
                  <a:lnTo>
                    <a:pt x="52895" y="715073"/>
                  </a:lnTo>
                  <a:lnTo>
                    <a:pt x="74917" y="754151"/>
                  </a:lnTo>
                  <a:lnTo>
                    <a:pt x="100291" y="790930"/>
                  </a:lnTo>
                  <a:lnTo>
                    <a:pt x="128778" y="825220"/>
                  </a:lnTo>
                  <a:lnTo>
                    <a:pt x="160197" y="856792"/>
                  </a:lnTo>
                  <a:lnTo>
                    <a:pt x="194335" y="885444"/>
                  </a:lnTo>
                  <a:lnTo>
                    <a:pt x="230974" y="910958"/>
                  </a:lnTo>
                  <a:lnTo>
                    <a:pt x="269925" y="933119"/>
                  </a:lnTo>
                  <a:lnTo>
                    <a:pt x="310959" y="951738"/>
                  </a:lnTo>
                  <a:lnTo>
                    <a:pt x="353898" y="966571"/>
                  </a:lnTo>
                  <a:lnTo>
                    <a:pt x="398513" y="977442"/>
                  </a:lnTo>
                  <a:lnTo>
                    <a:pt x="444601" y="984110"/>
                  </a:lnTo>
                  <a:lnTo>
                    <a:pt x="466521" y="985164"/>
                  </a:lnTo>
                  <a:lnTo>
                    <a:pt x="466521" y="2793593"/>
                  </a:lnTo>
                  <a:lnTo>
                    <a:pt x="519811" y="2793593"/>
                  </a:lnTo>
                  <a:lnTo>
                    <a:pt x="519811" y="985037"/>
                  </a:lnTo>
                  <a:lnTo>
                    <a:pt x="538975" y="984110"/>
                  </a:lnTo>
                  <a:lnTo>
                    <a:pt x="584758" y="977442"/>
                  </a:lnTo>
                  <a:lnTo>
                    <a:pt x="629107" y="966571"/>
                  </a:lnTo>
                  <a:lnTo>
                    <a:pt x="671804" y="951738"/>
                  </a:lnTo>
                  <a:lnTo>
                    <a:pt x="712647" y="933119"/>
                  </a:lnTo>
                  <a:lnTo>
                    <a:pt x="751433" y="910958"/>
                  </a:lnTo>
                  <a:lnTo>
                    <a:pt x="787933" y="885444"/>
                  </a:lnTo>
                  <a:lnTo>
                    <a:pt x="809764" y="867054"/>
                  </a:lnTo>
                  <a:lnTo>
                    <a:pt x="821956" y="856792"/>
                  </a:lnTo>
                  <a:lnTo>
                    <a:pt x="853287" y="825220"/>
                  </a:lnTo>
                  <a:lnTo>
                    <a:pt x="881710" y="790930"/>
                  </a:lnTo>
                  <a:lnTo>
                    <a:pt x="907021" y="754151"/>
                  </a:lnTo>
                  <a:lnTo>
                    <a:pt x="929017" y="715073"/>
                  </a:lnTo>
                  <a:lnTo>
                    <a:pt x="947483" y="673912"/>
                  </a:lnTo>
                  <a:lnTo>
                    <a:pt x="962202" y="630885"/>
                  </a:lnTo>
                  <a:lnTo>
                    <a:pt x="972985" y="586193"/>
                  </a:lnTo>
                  <a:lnTo>
                    <a:pt x="979601" y="540054"/>
                  </a:lnTo>
                  <a:lnTo>
                    <a:pt x="981862" y="492683"/>
                  </a:lnTo>
                  <a:close/>
                </a:path>
              </a:pathLst>
            </a:custGeom>
            <a:solidFill>
              <a:srgbClr val="7AB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7794" y="8630072"/>
              <a:ext cx="152979" cy="15299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151296" y="4114285"/>
              <a:ext cx="986790" cy="2794000"/>
            </a:xfrm>
            <a:custGeom>
              <a:avLst/>
              <a:gdLst/>
              <a:ahLst/>
              <a:cxnLst/>
              <a:rect l="l" t="t" r="r" b="b"/>
              <a:pathLst>
                <a:path w="986790" h="2794000">
                  <a:moveTo>
                    <a:pt x="705535" y="2299906"/>
                  </a:moveTo>
                  <a:lnTo>
                    <a:pt x="700062" y="2252040"/>
                  </a:lnTo>
                  <a:lnTo>
                    <a:pt x="684466" y="2208276"/>
                  </a:lnTo>
                  <a:lnTo>
                    <a:pt x="659993" y="2169807"/>
                  </a:lnTo>
                  <a:lnTo>
                    <a:pt x="627888" y="2137803"/>
                  </a:lnTo>
                  <a:lnTo>
                    <a:pt x="589394" y="2113470"/>
                  </a:lnTo>
                  <a:lnTo>
                    <a:pt x="545757" y="2098001"/>
                  </a:lnTo>
                  <a:lnTo>
                    <a:pt x="498221" y="2092579"/>
                  </a:lnTo>
                  <a:lnTo>
                    <a:pt x="450634" y="2098001"/>
                  </a:lnTo>
                  <a:lnTo>
                    <a:pt x="406844" y="2113470"/>
                  </a:lnTo>
                  <a:lnTo>
                    <a:pt x="368147" y="2137803"/>
                  </a:lnTo>
                  <a:lnTo>
                    <a:pt x="335826" y="2169807"/>
                  </a:lnTo>
                  <a:lnTo>
                    <a:pt x="311150" y="2208276"/>
                  </a:lnTo>
                  <a:lnTo>
                    <a:pt x="295402" y="2252040"/>
                  </a:lnTo>
                  <a:lnTo>
                    <a:pt x="289877" y="2299906"/>
                  </a:lnTo>
                  <a:lnTo>
                    <a:pt x="295402" y="2347493"/>
                  </a:lnTo>
                  <a:lnTo>
                    <a:pt x="311150" y="2391283"/>
                  </a:lnTo>
                  <a:lnTo>
                    <a:pt x="335826" y="2429980"/>
                  </a:lnTo>
                  <a:lnTo>
                    <a:pt x="368147" y="2462301"/>
                  </a:lnTo>
                  <a:lnTo>
                    <a:pt x="406844" y="2486977"/>
                  </a:lnTo>
                  <a:lnTo>
                    <a:pt x="450634" y="2502725"/>
                  </a:lnTo>
                  <a:lnTo>
                    <a:pt x="498221" y="2508250"/>
                  </a:lnTo>
                  <a:lnTo>
                    <a:pt x="545757" y="2502725"/>
                  </a:lnTo>
                  <a:lnTo>
                    <a:pt x="589394" y="2486977"/>
                  </a:lnTo>
                  <a:lnTo>
                    <a:pt x="627888" y="2462301"/>
                  </a:lnTo>
                  <a:lnTo>
                    <a:pt x="659993" y="2429980"/>
                  </a:lnTo>
                  <a:lnTo>
                    <a:pt x="684466" y="2391283"/>
                  </a:lnTo>
                  <a:lnTo>
                    <a:pt x="700062" y="2347493"/>
                  </a:lnTo>
                  <a:lnTo>
                    <a:pt x="705535" y="2299906"/>
                  </a:lnTo>
                  <a:close/>
                </a:path>
                <a:path w="986790" h="2794000">
                  <a:moveTo>
                    <a:pt x="986370" y="2300922"/>
                  </a:moveTo>
                  <a:lnTo>
                    <a:pt x="984123" y="2253970"/>
                  </a:lnTo>
                  <a:lnTo>
                    <a:pt x="984097" y="2253399"/>
                  </a:lnTo>
                  <a:lnTo>
                    <a:pt x="977417" y="2207145"/>
                  </a:lnTo>
                  <a:lnTo>
                    <a:pt x="966558" y="2162378"/>
                  </a:lnTo>
                  <a:lnTo>
                    <a:pt x="951712" y="2119299"/>
                  </a:lnTo>
                  <a:lnTo>
                    <a:pt x="933107" y="2078113"/>
                  </a:lnTo>
                  <a:lnTo>
                    <a:pt x="910945" y="2039023"/>
                  </a:lnTo>
                  <a:lnTo>
                    <a:pt x="885431" y="2002256"/>
                  </a:lnTo>
                  <a:lnTo>
                    <a:pt x="867041" y="1980272"/>
                  </a:lnTo>
                  <a:lnTo>
                    <a:pt x="867041" y="2300922"/>
                  </a:lnTo>
                  <a:lnTo>
                    <a:pt x="864120" y="2347671"/>
                  </a:lnTo>
                  <a:lnTo>
                    <a:pt x="855599" y="2392705"/>
                  </a:lnTo>
                  <a:lnTo>
                    <a:pt x="841832" y="2435669"/>
                  </a:lnTo>
                  <a:lnTo>
                    <a:pt x="823175" y="2476233"/>
                  </a:lnTo>
                  <a:lnTo>
                    <a:pt x="799960" y="2514028"/>
                  </a:lnTo>
                  <a:lnTo>
                    <a:pt x="772553" y="2548699"/>
                  </a:lnTo>
                  <a:lnTo>
                    <a:pt x="741299" y="2579890"/>
                  </a:lnTo>
                  <a:lnTo>
                    <a:pt x="706551" y="2607259"/>
                  </a:lnTo>
                  <a:lnTo>
                    <a:pt x="668655" y="2630449"/>
                  </a:lnTo>
                  <a:lnTo>
                    <a:pt x="627976" y="2649093"/>
                  </a:lnTo>
                  <a:lnTo>
                    <a:pt x="584847" y="2662859"/>
                  </a:lnTo>
                  <a:lnTo>
                    <a:pt x="539635" y="2671368"/>
                  </a:lnTo>
                  <a:lnTo>
                    <a:pt x="492671" y="2674289"/>
                  </a:lnTo>
                  <a:lnTo>
                    <a:pt x="445731" y="2671368"/>
                  </a:lnTo>
                  <a:lnTo>
                    <a:pt x="400570" y="2662859"/>
                  </a:lnTo>
                  <a:lnTo>
                    <a:pt x="357517" y="2649093"/>
                  </a:lnTo>
                  <a:lnTo>
                    <a:pt x="316928" y="2630449"/>
                  </a:lnTo>
                  <a:lnTo>
                    <a:pt x="279133" y="2607259"/>
                  </a:lnTo>
                  <a:lnTo>
                    <a:pt x="244500" y="2579890"/>
                  </a:lnTo>
                  <a:lnTo>
                    <a:pt x="213360" y="2548699"/>
                  </a:lnTo>
                  <a:lnTo>
                    <a:pt x="186067" y="2514028"/>
                  </a:lnTo>
                  <a:lnTo>
                    <a:pt x="162953" y="2476233"/>
                  </a:lnTo>
                  <a:lnTo>
                    <a:pt x="144386" y="2435669"/>
                  </a:lnTo>
                  <a:lnTo>
                    <a:pt x="130683" y="2392705"/>
                  </a:lnTo>
                  <a:lnTo>
                    <a:pt x="122326" y="2348280"/>
                  </a:lnTo>
                  <a:lnTo>
                    <a:pt x="119316" y="2300922"/>
                  </a:lnTo>
                  <a:lnTo>
                    <a:pt x="122212" y="2253970"/>
                  </a:lnTo>
                  <a:lnTo>
                    <a:pt x="130683" y="2208758"/>
                  </a:lnTo>
                  <a:lnTo>
                    <a:pt x="144386" y="2165629"/>
                  </a:lnTo>
                  <a:lnTo>
                    <a:pt x="162953" y="2124951"/>
                  </a:lnTo>
                  <a:lnTo>
                    <a:pt x="186067" y="2087054"/>
                  </a:lnTo>
                  <a:lnTo>
                    <a:pt x="213360" y="2052307"/>
                  </a:lnTo>
                  <a:lnTo>
                    <a:pt x="244500" y="2021052"/>
                  </a:lnTo>
                  <a:lnTo>
                    <a:pt x="279133" y="1993646"/>
                  </a:lnTo>
                  <a:lnTo>
                    <a:pt x="316928" y="1970430"/>
                  </a:lnTo>
                  <a:lnTo>
                    <a:pt x="357517" y="1951761"/>
                  </a:lnTo>
                  <a:lnTo>
                    <a:pt x="400570" y="1937994"/>
                  </a:lnTo>
                  <a:lnTo>
                    <a:pt x="445731" y="1929485"/>
                  </a:lnTo>
                  <a:lnTo>
                    <a:pt x="492671" y="1926564"/>
                  </a:lnTo>
                  <a:lnTo>
                    <a:pt x="539635" y="1929485"/>
                  </a:lnTo>
                  <a:lnTo>
                    <a:pt x="584847" y="1937994"/>
                  </a:lnTo>
                  <a:lnTo>
                    <a:pt x="627976" y="1951761"/>
                  </a:lnTo>
                  <a:lnTo>
                    <a:pt x="668655" y="1970430"/>
                  </a:lnTo>
                  <a:lnTo>
                    <a:pt x="706551" y="1993646"/>
                  </a:lnTo>
                  <a:lnTo>
                    <a:pt x="741299" y="2021052"/>
                  </a:lnTo>
                  <a:lnTo>
                    <a:pt x="772553" y="2052307"/>
                  </a:lnTo>
                  <a:lnTo>
                    <a:pt x="799960" y="2087054"/>
                  </a:lnTo>
                  <a:lnTo>
                    <a:pt x="823175" y="2124951"/>
                  </a:lnTo>
                  <a:lnTo>
                    <a:pt x="841832" y="2165629"/>
                  </a:lnTo>
                  <a:lnTo>
                    <a:pt x="855599" y="2208758"/>
                  </a:lnTo>
                  <a:lnTo>
                    <a:pt x="864019" y="2253399"/>
                  </a:lnTo>
                  <a:lnTo>
                    <a:pt x="867041" y="2300922"/>
                  </a:lnTo>
                  <a:lnTo>
                    <a:pt x="867041" y="1980272"/>
                  </a:lnTo>
                  <a:lnTo>
                    <a:pt x="856780" y="1968004"/>
                  </a:lnTo>
                  <a:lnTo>
                    <a:pt x="825207" y="1936470"/>
                  </a:lnTo>
                  <a:lnTo>
                    <a:pt x="813320" y="1926564"/>
                  </a:lnTo>
                  <a:lnTo>
                    <a:pt x="790917" y="1907870"/>
                  </a:lnTo>
                  <a:lnTo>
                    <a:pt x="754126" y="1882419"/>
                  </a:lnTo>
                  <a:lnTo>
                    <a:pt x="715048" y="1860308"/>
                  </a:lnTo>
                  <a:lnTo>
                    <a:pt x="673887" y="1841754"/>
                  </a:lnTo>
                  <a:lnTo>
                    <a:pt x="630859" y="1826971"/>
                  </a:lnTo>
                  <a:lnTo>
                    <a:pt x="586181" y="1816138"/>
                  </a:lnTo>
                  <a:lnTo>
                    <a:pt x="540042" y="1809496"/>
                  </a:lnTo>
                  <a:lnTo>
                    <a:pt x="515315" y="1808327"/>
                  </a:lnTo>
                  <a:lnTo>
                    <a:pt x="515315" y="0"/>
                  </a:lnTo>
                  <a:lnTo>
                    <a:pt x="461987" y="0"/>
                  </a:lnTo>
                  <a:lnTo>
                    <a:pt x="461987" y="1808708"/>
                  </a:lnTo>
                  <a:lnTo>
                    <a:pt x="445312" y="1809496"/>
                  </a:lnTo>
                  <a:lnTo>
                    <a:pt x="399211" y="1816138"/>
                  </a:lnTo>
                  <a:lnTo>
                    <a:pt x="354571" y="1826971"/>
                  </a:lnTo>
                  <a:lnTo>
                    <a:pt x="311607" y="1841754"/>
                  </a:lnTo>
                  <a:lnTo>
                    <a:pt x="270510" y="1860308"/>
                  </a:lnTo>
                  <a:lnTo>
                    <a:pt x="231508" y="1882419"/>
                  </a:lnTo>
                  <a:lnTo>
                    <a:pt x="194805" y="1907870"/>
                  </a:lnTo>
                  <a:lnTo>
                    <a:pt x="160604" y="1936470"/>
                  </a:lnTo>
                  <a:lnTo>
                    <a:pt x="129120" y="1968004"/>
                  </a:lnTo>
                  <a:lnTo>
                    <a:pt x="100558" y="2002256"/>
                  </a:lnTo>
                  <a:lnTo>
                    <a:pt x="75133" y="2039023"/>
                  </a:lnTo>
                  <a:lnTo>
                    <a:pt x="53047" y="2078113"/>
                  </a:lnTo>
                  <a:lnTo>
                    <a:pt x="34505" y="2119299"/>
                  </a:lnTo>
                  <a:lnTo>
                    <a:pt x="19723" y="2162378"/>
                  </a:lnTo>
                  <a:lnTo>
                    <a:pt x="8902" y="2207145"/>
                  </a:lnTo>
                  <a:lnTo>
                    <a:pt x="2260" y="2253399"/>
                  </a:lnTo>
                  <a:lnTo>
                    <a:pt x="0" y="2300922"/>
                  </a:lnTo>
                  <a:lnTo>
                    <a:pt x="2235" y="2347671"/>
                  </a:lnTo>
                  <a:lnTo>
                    <a:pt x="2260" y="2348280"/>
                  </a:lnTo>
                  <a:lnTo>
                    <a:pt x="8902" y="2394394"/>
                  </a:lnTo>
                  <a:lnTo>
                    <a:pt x="19723" y="2439035"/>
                  </a:lnTo>
                  <a:lnTo>
                    <a:pt x="34505" y="2481999"/>
                  </a:lnTo>
                  <a:lnTo>
                    <a:pt x="53047" y="2523083"/>
                  </a:lnTo>
                  <a:lnTo>
                    <a:pt x="75133" y="2562085"/>
                  </a:lnTo>
                  <a:lnTo>
                    <a:pt x="100558" y="2598788"/>
                  </a:lnTo>
                  <a:lnTo>
                    <a:pt x="129120" y="2632989"/>
                  </a:lnTo>
                  <a:lnTo>
                    <a:pt x="160604" y="2664472"/>
                  </a:lnTo>
                  <a:lnTo>
                    <a:pt x="194805" y="2693035"/>
                  </a:lnTo>
                  <a:lnTo>
                    <a:pt x="231508" y="2718473"/>
                  </a:lnTo>
                  <a:lnTo>
                    <a:pt x="270510" y="2740558"/>
                  </a:lnTo>
                  <a:lnTo>
                    <a:pt x="311607" y="2759100"/>
                  </a:lnTo>
                  <a:lnTo>
                    <a:pt x="354571" y="2773883"/>
                  </a:lnTo>
                  <a:lnTo>
                    <a:pt x="399211" y="2784703"/>
                  </a:lnTo>
                  <a:lnTo>
                    <a:pt x="445312" y="2791345"/>
                  </a:lnTo>
                  <a:lnTo>
                    <a:pt x="492671" y="2793606"/>
                  </a:lnTo>
                  <a:lnTo>
                    <a:pt x="540042" y="2791345"/>
                  </a:lnTo>
                  <a:lnTo>
                    <a:pt x="586181" y="2784703"/>
                  </a:lnTo>
                  <a:lnTo>
                    <a:pt x="630859" y="2773883"/>
                  </a:lnTo>
                  <a:lnTo>
                    <a:pt x="673887" y="2759100"/>
                  </a:lnTo>
                  <a:lnTo>
                    <a:pt x="715048" y="2740558"/>
                  </a:lnTo>
                  <a:lnTo>
                    <a:pt x="754126" y="2718473"/>
                  </a:lnTo>
                  <a:lnTo>
                    <a:pt x="790917" y="2693035"/>
                  </a:lnTo>
                  <a:lnTo>
                    <a:pt x="825207" y="2664472"/>
                  </a:lnTo>
                  <a:lnTo>
                    <a:pt x="856780" y="2632989"/>
                  </a:lnTo>
                  <a:lnTo>
                    <a:pt x="885431" y="2598788"/>
                  </a:lnTo>
                  <a:lnTo>
                    <a:pt x="910945" y="2562085"/>
                  </a:lnTo>
                  <a:lnTo>
                    <a:pt x="933107" y="2523083"/>
                  </a:lnTo>
                  <a:lnTo>
                    <a:pt x="951712" y="2481999"/>
                  </a:lnTo>
                  <a:lnTo>
                    <a:pt x="966558" y="2439035"/>
                  </a:lnTo>
                  <a:lnTo>
                    <a:pt x="977417" y="2394394"/>
                  </a:lnTo>
                  <a:lnTo>
                    <a:pt x="984097" y="2348280"/>
                  </a:lnTo>
                  <a:lnTo>
                    <a:pt x="986370" y="2300922"/>
                  </a:lnTo>
                  <a:close/>
                </a:path>
              </a:pathLst>
            </a:custGeom>
            <a:solidFill>
              <a:srgbClr val="084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3464" y="4046347"/>
              <a:ext cx="152990" cy="15299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400532" y="4106131"/>
              <a:ext cx="986790" cy="2794000"/>
            </a:xfrm>
            <a:custGeom>
              <a:avLst/>
              <a:gdLst/>
              <a:ahLst/>
              <a:cxnLst/>
              <a:rect l="l" t="t" r="r" b="b"/>
              <a:pathLst>
                <a:path w="986790" h="2794000">
                  <a:moveTo>
                    <a:pt x="705523" y="2299893"/>
                  </a:moveTo>
                  <a:lnTo>
                    <a:pt x="700049" y="2252040"/>
                  </a:lnTo>
                  <a:lnTo>
                    <a:pt x="684441" y="2208276"/>
                  </a:lnTo>
                  <a:lnTo>
                    <a:pt x="659955" y="2169807"/>
                  </a:lnTo>
                  <a:lnTo>
                    <a:pt x="627849" y="2137803"/>
                  </a:lnTo>
                  <a:lnTo>
                    <a:pt x="589356" y="2113483"/>
                  </a:lnTo>
                  <a:lnTo>
                    <a:pt x="545719" y="2098001"/>
                  </a:lnTo>
                  <a:lnTo>
                    <a:pt x="498195" y="2092591"/>
                  </a:lnTo>
                  <a:lnTo>
                    <a:pt x="450596" y="2098001"/>
                  </a:lnTo>
                  <a:lnTo>
                    <a:pt x="406793" y="2113483"/>
                  </a:lnTo>
                  <a:lnTo>
                    <a:pt x="368096" y="2137803"/>
                  </a:lnTo>
                  <a:lnTo>
                    <a:pt x="335775" y="2169807"/>
                  </a:lnTo>
                  <a:lnTo>
                    <a:pt x="311099" y="2208276"/>
                  </a:lnTo>
                  <a:lnTo>
                    <a:pt x="295363" y="2252040"/>
                  </a:lnTo>
                  <a:lnTo>
                    <a:pt x="289826" y="2299893"/>
                  </a:lnTo>
                  <a:lnTo>
                    <a:pt x="295363" y="2347493"/>
                  </a:lnTo>
                  <a:lnTo>
                    <a:pt x="311099" y="2391283"/>
                  </a:lnTo>
                  <a:lnTo>
                    <a:pt x="335775" y="2429967"/>
                  </a:lnTo>
                  <a:lnTo>
                    <a:pt x="368096" y="2462301"/>
                  </a:lnTo>
                  <a:lnTo>
                    <a:pt x="406793" y="2486977"/>
                  </a:lnTo>
                  <a:lnTo>
                    <a:pt x="450596" y="2502712"/>
                  </a:lnTo>
                  <a:lnTo>
                    <a:pt x="498195" y="2508250"/>
                  </a:lnTo>
                  <a:lnTo>
                    <a:pt x="545719" y="2502712"/>
                  </a:lnTo>
                  <a:lnTo>
                    <a:pt x="589356" y="2486977"/>
                  </a:lnTo>
                  <a:lnTo>
                    <a:pt x="627849" y="2462301"/>
                  </a:lnTo>
                  <a:lnTo>
                    <a:pt x="659955" y="2429967"/>
                  </a:lnTo>
                  <a:lnTo>
                    <a:pt x="684441" y="2391283"/>
                  </a:lnTo>
                  <a:lnTo>
                    <a:pt x="700049" y="2347493"/>
                  </a:lnTo>
                  <a:lnTo>
                    <a:pt x="705523" y="2299893"/>
                  </a:lnTo>
                  <a:close/>
                </a:path>
                <a:path w="986790" h="2794000">
                  <a:moveTo>
                    <a:pt x="986358" y="2300922"/>
                  </a:moveTo>
                  <a:lnTo>
                    <a:pt x="984110" y="2253970"/>
                  </a:lnTo>
                  <a:lnTo>
                    <a:pt x="984084" y="2253399"/>
                  </a:lnTo>
                  <a:lnTo>
                    <a:pt x="977404" y="2207145"/>
                  </a:lnTo>
                  <a:lnTo>
                    <a:pt x="966546" y="2162378"/>
                  </a:lnTo>
                  <a:lnTo>
                    <a:pt x="951699" y="2119287"/>
                  </a:lnTo>
                  <a:lnTo>
                    <a:pt x="933094" y="2078101"/>
                  </a:lnTo>
                  <a:lnTo>
                    <a:pt x="910920" y="2039023"/>
                  </a:lnTo>
                  <a:lnTo>
                    <a:pt x="885405" y="2002243"/>
                  </a:lnTo>
                  <a:lnTo>
                    <a:pt x="866990" y="1980234"/>
                  </a:lnTo>
                  <a:lnTo>
                    <a:pt x="866990" y="2300922"/>
                  </a:lnTo>
                  <a:lnTo>
                    <a:pt x="864069" y="2347658"/>
                  </a:lnTo>
                  <a:lnTo>
                    <a:pt x="855548" y="2392692"/>
                  </a:lnTo>
                  <a:lnTo>
                    <a:pt x="841781" y="2435669"/>
                  </a:lnTo>
                  <a:lnTo>
                    <a:pt x="823112" y="2476233"/>
                  </a:lnTo>
                  <a:lnTo>
                    <a:pt x="799909" y="2514028"/>
                  </a:lnTo>
                  <a:lnTo>
                    <a:pt x="772502" y="2548699"/>
                  </a:lnTo>
                  <a:lnTo>
                    <a:pt x="741248" y="2579890"/>
                  </a:lnTo>
                  <a:lnTo>
                    <a:pt x="706501" y="2607259"/>
                  </a:lnTo>
                  <a:lnTo>
                    <a:pt x="668604" y="2630449"/>
                  </a:lnTo>
                  <a:lnTo>
                    <a:pt x="627926" y="2649093"/>
                  </a:lnTo>
                  <a:lnTo>
                    <a:pt x="584809" y="2662859"/>
                  </a:lnTo>
                  <a:lnTo>
                    <a:pt x="539597" y="2671368"/>
                  </a:lnTo>
                  <a:lnTo>
                    <a:pt x="492645" y="2674289"/>
                  </a:lnTo>
                  <a:lnTo>
                    <a:pt x="445909" y="2671368"/>
                  </a:lnTo>
                  <a:lnTo>
                    <a:pt x="400862" y="2662859"/>
                  </a:lnTo>
                  <a:lnTo>
                    <a:pt x="357886" y="2649093"/>
                  </a:lnTo>
                  <a:lnTo>
                    <a:pt x="317322" y="2630449"/>
                  </a:lnTo>
                  <a:lnTo>
                    <a:pt x="279527" y="2607259"/>
                  </a:lnTo>
                  <a:lnTo>
                    <a:pt x="244856" y="2579890"/>
                  </a:lnTo>
                  <a:lnTo>
                    <a:pt x="213652" y="2548699"/>
                  </a:lnTo>
                  <a:lnTo>
                    <a:pt x="186283" y="2514028"/>
                  </a:lnTo>
                  <a:lnTo>
                    <a:pt x="163106" y="2476233"/>
                  </a:lnTo>
                  <a:lnTo>
                    <a:pt x="144449" y="2435669"/>
                  </a:lnTo>
                  <a:lnTo>
                    <a:pt x="130695" y="2392692"/>
                  </a:lnTo>
                  <a:lnTo>
                    <a:pt x="122288" y="2348280"/>
                  </a:lnTo>
                  <a:lnTo>
                    <a:pt x="119265" y="2300922"/>
                  </a:lnTo>
                  <a:lnTo>
                    <a:pt x="122174" y="2253970"/>
                  </a:lnTo>
                  <a:lnTo>
                    <a:pt x="130695" y="2208758"/>
                  </a:lnTo>
                  <a:lnTo>
                    <a:pt x="144449" y="2165629"/>
                  </a:lnTo>
                  <a:lnTo>
                    <a:pt x="163106" y="2124951"/>
                  </a:lnTo>
                  <a:lnTo>
                    <a:pt x="186283" y="2087054"/>
                  </a:lnTo>
                  <a:lnTo>
                    <a:pt x="213652" y="2052307"/>
                  </a:lnTo>
                  <a:lnTo>
                    <a:pt x="244856" y="2021052"/>
                  </a:lnTo>
                  <a:lnTo>
                    <a:pt x="279527" y="1993646"/>
                  </a:lnTo>
                  <a:lnTo>
                    <a:pt x="317322" y="1970430"/>
                  </a:lnTo>
                  <a:lnTo>
                    <a:pt x="357886" y="1951761"/>
                  </a:lnTo>
                  <a:lnTo>
                    <a:pt x="400862" y="1937994"/>
                  </a:lnTo>
                  <a:lnTo>
                    <a:pt x="445909" y="1929472"/>
                  </a:lnTo>
                  <a:lnTo>
                    <a:pt x="492645" y="1926564"/>
                  </a:lnTo>
                  <a:lnTo>
                    <a:pt x="539597" y="1929472"/>
                  </a:lnTo>
                  <a:lnTo>
                    <a:pt x="584809" y="1937994"/>
                  </a:lnTo>
                  <a:lnTo>
                    <a:pt x="627926" y="1951761"/>
                  </a:lnTo>
                  <a:lnTo>
                    <a:pt x="668604" y="1970430"/>
                  </a:lnTo>
                  <a:lnTo>
                    <a:pt x="706501" y="1993646"/>
                  </a:lnTo>
                  <a:lnTo>
                    <a:pt x="741248" y="2021052"/>
                  </a:lnTo>
                  <a:lnTo>
                    <a:pt x="772502" y="2052307"/>
                  </a:lnTo>
                  <a:lnTo>
                    <a:pt x="799909" y="2087054"/>
                  </a:lnTo>
                  <a:lnTo>
                    <a:pt x="823112" y="2124951"/>
                  </a:lnTo>
                  <a:lnTo>
                    <a:pt x="841781" y="2165629"/>
                  </a:lnTo>
                  <a:lnTo>
                    <a:pt x="855548" y="2208758"/>
                  </a:lnTo>
                  <a:lnTo>
                    <a:pt x="863955" y="2253399"/>
                  </a:lnTo>
                  <a:lnTo>
                    <a:pt x="864069" y="2253970"/>
                  </a:lnTo>
                  <a:lnTo>
                    <a:pt x="866990" y="2300922"/>
                  </a:lnTo>
                  <a:lnTo>
                    <a:pt x="866990" y="1980234"/>
                  </a:lnTo>
                  <a:lnTo>
                    <a:pt x="856754" y="1967992"/>
                  </a:lnTo>
                  <a:lnTo>
                    <a:pt x="825182" y="1936470"/>
                  </a:lnTo>
                  <a:lnTo>
                    <a:pt x="813295" y="1926564"/>
                  </a:lnTo>
                  <a:lnTo>
                    <a:pt x="790892" y="1907870"/>
                  </a:lnTo>
                  <a:lnTo>
                    <a:pt x="754100" y="1882419"/>
                  </a:lnTo>
                  <a:lnTo>
                    <a:pt x="715022" y="1860308"/>
                  </a:lnTo>
                  <a:lnTo>
                    <a:pt x="673862" y="1841754"/>
                  </a:lnTo>
                  <a:lnTo>
                    <a:pt x="630834" y="1826958"/>
                  </a:lnTo>
                  <a:lnTo>
                    <a:pt x="586143" y="1816138"/>
                  </a:lnTo>
                  <a:lnTo>
                    <a:pt x="540016" y="1809496"/>
                  </a:lnTo>
                  <a:lnTo>
                    <a:pt x="519785" y="1808530"/>
                  </a:lnTo>
                  <a:lnTo>
                    <a:pt x="519785" y="0"/>
                  </a:lnTo>
                  <a:lnTo>
                    <a:pt x="466471" y="0"/>
                  </a:lnTo>
                  <a:lnTo>
                    <a:pt x="466471" y="1808492"/>
                  </a:lnTo>
                  <a:lnTo>
                    <a:pt x="445300" y="1809496"/>
                  </a:lnTo>
                  <a:lnTo>
                    <a:pt x="399199" y="1816138"/>
                  </a:lnTo>
                  <a:lnTo>
                    <a:pt x="354558" y="1826958"/>
                  </a:lnTo>
                  <a:lnTo>
                    <a:pt x="311581" y="1841754"/>
                  </a:lnTo>
                  <a:lnTo>
                    <a:pt x="270497" y="1860308"/>
                  </a:lnTo>
                  <a:lnTo>
                    <a:pt x="231495" y="1882419"/>
                  </a:lnTo>
                  <a:lnTo>
                    <a:pt x="194792" y="1907870"/>
                  </a:lnTo>
                  <a:lnTo>
                    <a:pt x="160604" y="1936470"/>
                  </a:lnTo>
                  <a:lnTo>
                    <a:pt x="129120" y="1967992"/>
                  </a:lnTo>
                  <a:lnTo>
                    <a:pt x="100558" y="2002243"/>
                  </a:lnTo>
                  <a:lnTo>
                    <a:pt x="75133" y="2039023"/>
                  </a:lnTo>
                  <a:lnTo>
                    <a:pt x="53047" y="2078101"/>
                  </a:lnTo>
                  <a:lnTo>
                    <a:pt x="34505" y="2119287"/>
                  </a:lnTo>
                  <a:lnTo>
                    <a:pt x="19723" y="2162378"/>
                  </a:lnTo>
                  <a:lnTo>
                    <a:pt x="8902" y="2207145"/>
                  </a:lnTo>
                  <a:lnTo>
                    <a:pt x="2260" y="2253399"/>
                  </a:lnTo>
                  <a:lnTo>
                    <a:pt x="0" y="2300922"/>
                  </a:lnTo>
                  <a:lnTo>
                    <a:pt x="2222" y="2347658"/>
                  </a:lnTo>
                  <a:lnTo>
                    <a:pt x="8902" y="2394381"/>
                  </a:lnTo>
                  <a:lnTo>
                    <a:pt x="19723" y="2439022"/>
                  </a:lnTo>
                  <a:lnTo>
                    <a:pt x="34505" y="2481999"/>
                  </a:lnTo>
                  <a:lnTo>
                    <a:pt x="53047" y="2523083"/>
                  </a:lnTo>
                  <a:lnTo>
                    <a:pt x="75133" y="2562085"/>
                  </a:lnTo>
                  <a:lnTo>
                    <a:pt x="100558" y="2598801"/>
                  </a:lnTo>
                  <a:lnTo>
                    <a:pt x="129120" y="2632989"/>
                  </a:lnTo>
                  <a:lnTo>
                    <a:pt x="160604" y="2664472"/>
                  </a:lnTo>
                  <a:lnTo>
                    <a:pt x="194792" y="2693035"/>
                  </a:lnTo>
                  <a:lnTo>
                    <a:pt x="231495" y="2718473"/>
                  </a:lnTo>
                  <a:lnTo>
                    <a:pt x="270497" y="2740558"/>
                  </a:lnTo>
                  <a:lnTo>
                    <a:pt x="311581" y="2759100"/>
                  </a:lnTo>
                  <a:lnTo>
                    <a:pt x="354558" y="2773883"/>
                  </a:lnTo>
                  <a:lnTo>
                    <a:pt x="399199" y="2784703"/>
                  </a:lnTo>
                  <a:lnTo>
                    <a:pt x="445300" y="2791345"/>
                  </a:lnTo>
                  <a:lnTo>
                    <a:pt x="492645" y="2793606"/>
                  </a:lnTo>
                  <a:lnTo>
                    <a:pt x="540016" y="2791345"/>
                  </a:lnTo>
                  <a:lnTo>
                    <a:pt x="586143" y="2784703"/>
                  </a:lnTo>
                  <a:lnTo>
                    <a:pt x="630834" y="2773883"/>
                  </a:lnTo>
                  <a:lnTo>
                    <a:pt x="673862" y="2759100"/>
                  </a:lnTo>
                  <a:lnTo>
                    <a:pt x="715022" y="2740558"/>
                  </a:lnTo>
                  <a:lnTo>
                    <a:pt x="754100" y="2718473"/>
                  </a:lnTo>
                  <a:lnTo>
                    <a:pt x="790892" y="2693035"/>
                  </a:lnTo>
                  <a:lnTo>
                    <a:pt x="825182" y="2664472"/>
                  </a:lnTo>
                  <a:lnTo>
                    <a:pt x="856754" y="2632989"/>
                  </a:lnTo>
                  <a:lnTo>
                    <a:pt x="885405" y="2598801"/>
                  </a:lnTo>
                  <a:lnTo>
                    <a:pt x="910920" y="2562085"/>
                  </a:lnTo>
                  <a:lnTo>
                    <a:pt x="933094" y="2523083"/>
                  </a:lnTo>
                  <a:lnTo>
                    <a:pt x="951699" y="2481999"/>
                  </a:lnTo>
                  <a:lnTo>
                    <a:pt x="966546" y="2439022"/>
                  </a:lnTo>
                  <a:lnTo>
                    <a:pt x="977404" y="2394381"/>
                  </a:lnTo>
                  <a:lnTo>
                    <a:pt x="984084" y="2348280"/>
                  </a:lnTo>
                  <a:lnTo>
                    <a:pt x="986358" y="2300922"/>
                  </a:lnTo>
                  <a:close/>
                </a:path>
              </a:pathLst>
            </a:custGeom>
            <a:solidFill>
              <a:srgbClr val="084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17170" y="4038201"/>
              <a:ext cx="152979" cy="1529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024286" y="5896463"/>
              <a:ext cx="982344" cy="2794000"/>
            </a:xfrm>
            <a:custGeom>
              <a:avLst/>
              <a:gdLst/>
              <a:ahLst/>
              <a:cxnLst/>
              <a:rect l="l" t="t" r="r" b="b"/>
              <a:pathLst>
                <a:path w="982344" h="2794000">
                  <a:moveTo>
                    <a:pt x="701027" y="488137"/>
                  </a:moveTo>
                  <a:lnTo>
                    <a:pt x="695604" y="440601"/>
                  </a:lnTo>
                  <a:lnTo>
                    <a:pt x="680135" y="396963"/>
                  </a:lnTo>
                  <a:lnTo>
                    <a:pt x="655866" y="358470"/>
                  </a:lnTo>
                  <a:lnTo>
                    <a:pt x="624039" y="326364"/>
                  </a:lnTo>
                  <a:lnTo>
                    <a:pt x="585876" y="301891"/>
                  </a:lnTo>
                  <a:lnTo>
                    <a:pt x="542607" y="286296"/>
                  </a:lnTo>
                  <a:lnTo>
                    <a:pt x="495490" y="280822"/>
                  </a:lnTo>
                  <a:lnTo>
                    <a:pt x="448360" y="286296"/>
                  </a:lnTo>
                  <a:lnTo>
                    <a:pt x="405104" y="301891"/>
                  </a:lnTo>
                  <a:lnTo>
                    <a:pt x="366941" y="326364"/>
                  </a:lnTo>
                  <a:lnTo>
                    <a:pt x="335102" y="358470"/>
                  </a:lnTo>
                  <a:lnTo>
                    <a:pt x="310845" y="396963"/>
                  </a:lnTo>
                  <a:lnTo>
                    <a:pt x="295376" y="440601"/>
                  </a:lnTo>
                  <a:lnTo>
                    <a:pt x="289941" y="488137"/>
                  </a:lnTo>
                  <a:lnTo>
                    <a:pt x="295376" y="536054"/>
                  </a:lnTo>
                  <a:lnTo>
                    <a:pt x="310845" y="579958"/>
                  </a:lnTo>
                  <a:lnTo>
                    <a:pt x="335102" y="618642"/>
                  </a:lnTo>
                  <a:lnTo>
                    <a:pt x="366941" y="650849"/>
                  </a:lnTo>
                  <a:lnTo>
                    <a:pt x="405104" y="675386"/>
                  </a:lnTo>
                  <a:lnTo>
                    <a:pt x="448360" y="691007"/>
                  </a:lnTo>
                  <a:lnTo>
                    <a:pt x="495490" y="696480"/>
                  </a:lnTo>
                  <a:lnTo>
                    <a:pt x="542607" y="691007"/>
                  </a:lnTo>
                  <a:lnTo>
                    <a:pt x="585876" y="675386"/>
                  </a:lnTo>
                  <a:lnTo>
                    <a:pt x="624039" y="650849"/>
                  </a:lnTo>
                  <a:lnTo>
                    <a:pt x="655866" y="618642"/>
                  </a:lnTo>
                  <a:lnTo>
                    <a:pt x="680135" y="579958"/>
                  </a:lnTo>
                  <a:lnTo>
                    <a:pt x="695604" y="536054"/>
                  </a:lnTo>
                  <a:lnTo>
                    <a:pt x="701027" y="488137"/>
                  </a:lnTo>
                  <a:close/>
                </a:path>
                <a:path w="982344" h="2794000">
                  <a:moveTo>
                    <a:pt x="981862" y="492683"/>
                  </a:moveTo>
                  <a:lnTo>
                    <a:pt x="979639" y="445935"/>
                  </a:lnTo>
                  <a:lnTo>
                    <a:pt x="979614" y="445160"/>
                  </a:lnTo>
                  <a:lnTo>
                    <a:pt x="972997" y="398932"/>
                  </a:lnTo>
                  <a:lnTo>
                    <a:pt x="962215" y="354203"/>
                  </a:lnTo>
                  <a:lnTo>
                    <a:pt x="947496" y="311175"/>
                  </a:lnTo>
                  <a:lnTo>
                    <a:pt x="929043" y="270065"/>
                  </a:lnTo>
                  <a:lnTo>
                    <a:pt x="907059" y="231051"/>
                  </a:lnTo>
                  <a:lnTo>
                    <a:pt x="881748" y="194360"/>
                  </a:lnTo>
                  <a:lnTo>
                    <a:pt x="863015" y="171856"/>
                  </a:lnTo>
                  <a:lnTo>
                    <a:pt x="863015" y="492683"/>
                  </a:lnTo>
                  <a:lnTo>
                    <a:pt x="860107" y="539432"/>
                  </a:lnTo>
                  <a:lnTo>
                    <a:pt x="851623" y="584504"/>
                  </a:lnTo>
                  <a:lnTo>
                    <a:pt x="837920" y="627545"/>
                  </a:lnTo>
                  <a:lnTo>
                    <a:pt x="819353" y="668197"/>
                  </a:lnTo>
                  <a:lnTo>
                    <a:pt x="796264" y="706094"/>
                  </a:lnTo>
                  <a:lnTo>
                    <a:pt x="769035" y="740879"/>
                  </a:lnTo>
                  <a:lnTo>
                    <a:pt x="738009" y="772198"/>
                  </a:lnTo>
                  <a:lnTo>
                    <a:pt x="703541" y="799680"/>
                  </a:lnTo>
                  <a:lnTo>
                    <a:pt x="665988" y="822972"/>
                  </a:lnTo>
                  <a:lnTo>
                    <a:pt x="625703" y="841717"/>
                  </a:lnTo>
                  <a:lnTo>
                    <a:pt x="583044" y="855560"/>
                  </a:lnTo>
                  <a:lnTo>
                    <a:pt x="538365" y="864120"/>
                  </a:lnTo>
                  <a:lnTo>
                    <a:pt x="492036" y="867054"/>
                  </a:lnTo>
                  <a:lnTo>
                    <a:pt x="445236" y="864120"/>
                  </a:lnTo>
                  <a:lnTo>
                    <a:pt x="400164" y="855560"/>
                  </a:lnTo>
                  <a:lnTo>
                    <a:pt x="357187" y="841717"/>
                  </a:lnTo>
                  <a:lnTo>
                    <a:pt x="316636" y="822972"/>
                  </a:lnTo>
                  <a:lnTo>
                    <a:pt x="278879" y="799680"/>
                  </a:lnTo>
                  <a:lnTo>
                    <a:pt x="244246" y="772198"/>
                  </a:lnTo>
                  <a:lnTo>
                    <a:pt x="213106" y="740879"/>
                  </a:lnTo>
                  <a:lnTo>
                    <a:pt x="185788" y="706094"/>
                  </a:lnTo>
                  <a:lnTo>
                    <a:pt x="162661" y="668197"/>
                  </a:lnTo>
                  <a:lnTo>
                    <a:pt x="144068" y="627545"/>
                  </a:lnTo>
                  <a:lnTo>
                    <a:pt x="130352" y="584504"/>
                  </a:lnTo>
                  <a:lnTo>
                    <a:pt x="121983" y="540054"/>
                  </a:lnTo>
                  <a:lnTo>
                    <a:pt x="121856" y="539432"/>
                  </a:lnTo>
                  <a:lnTo>
                    <a:pt x="118960" y="492683"/>
                  </a:lnTo>
                  <a:lnTo>
                    <a:pt x="121856" y="445935"/>
                  </a:lnTo>
                  <a:lnTo>
                    <a:pt x="130352" y="400850"/>
                  </a:lnTo>
                  <a:lnTo>
                    <a:pt x="144068" y="357797"/>
                  </a:lnTo>
                  <a:lnTo>
                    <a:pt x="162661" y="317144"/>
                  </a:lnTo>
                  <a:lnTo>
                    <a:pt x="185788" y="279234"/>
                  </a:lnTo>
                  <a:lnTo>
                    <a:pt x="213106" y="244449"/>
                  </a:lnTo>
                  <a:lnTo>
                    <a:pt x="244246" y="213131"/>
                  </a:lnTo>
                  <a:lnTo>
                    <a:pt x="278879" y="185635"/>
                  </a:lnTo>
                  <a:lnTo>
                    <a:pt x="316636" y="162344"/>
                  </a:lnTo>
                  <a:lnTo>
                    <a:pt x="357187" y="143598"/>
                  </a:lnTo>
                  <a:lnTo>
                    <a:pt x="400164" y="129768"/>
                  </a:lnTo>
                  <a:lnTo>
                    <a:pt x="445236" y="121208"/>
                  </a:lnTo>
                  <a:lnTo>
                    <a:pt x="492036" y="118275"/>
                  </a:lnTo>
                  <a:lnTo>
                    <a:pt x="538365" y="121208"/>
                  </a:lnTo>
                  <a:lnTo>
                    <a:pt x="583044" y="129768"/>
                  </a:lnTo>
                  <a:lnTo>
                    <a:pt x="625703" y="143598"/>
                  </a:lnTo>
                  <a:lnTo>
                    <a:pt x="665988" y="162344"/>
                  </a:lnTo>
                  <a:lnTo>
                    <a:pt x="703541" y="185635"/>
                  </a:lnTo>
                  <a:lnTo>
                    <a:pt x="738009" y="213131"/>
                  </a:lnTo>
                  <a:lnTo>
                    <a:pt x="769035" y="244449"/>
                  </a:lnTo>
                  <a:lnTo>
                    <a:pt x="796264" y="279234"/>
                  </a:lnTo>
                  <a:lnTo>
                    <a:pt x="819353" y="317144"/>
                  </a:lnTo>
                  <a:lnTo>
                    <a:pt x="837920" y="357797"/>
                  </a:lnTo>
                  <a:lnTo>
                    <a:pt x="851623" y="400850"/>
                  </a:lnTo>
                  <a:lnTo>
                    <a:pt x="860107" y="445935"/>
                  </a:lnTo>
                  <a:lnTo>
                    <a:pt x="863015" y="492683"/>
                  </a:lnTo>
                  <a:lnTo>
                    <a:pt x="863015" y="171856"/>
                  </a:lnTo>
                  <a:lnTo>
                    <a:pt x="853325" y="160197"/>
                  </a:lnTo>
                  <a:lnTo>
                    <a:pt x="822007" y="128765"/>
                  </a:lnTo>
                  <a:lnTo>
                    <a:pt x="809485" y="118275"/>
                  </a:lnTo>
                  <a:lnTo>
                    <a:pt x="787996" y="100253"/>
                  </a:lnTo>
                  <a:lnTo>
                    <a:pt x="751497" y="74891"/>
                  </a:lnTo>
                  <a:lnTo>
                    <a:pt x="712724" y="52857"/>
                  </a:lnTo>
                  <a:lnTo>
                    <a:pt x="671880" y="34378"/>
                  </a:lnTo>
                  <a:lnTo>
                    <a:pt x="629183" y="19646"/>
                  </a:lnTo>
                  <a:lnTo>
                    <a:pt x="584835" y="8864"/>
                  </a:lnTo>
                  <a:lnTo>
                    <a:pt x="539051" y="2247"/>
                  </a:lnTo>
                  <a:lnTo>
                    <a:pt x="492036" y="0"/>
                  </a:lnTo>
                  <a:lnTo>
                    <a:pt x="444665" y="2247"/>
                  </a:lnTo>
                  <a:lnTo>
                    <a:pt x="398576" y="8864"/>
                  </a:lnTo>
                  <a:lnTo>
                    <a:pt x="353949" y="19646"/>
                  </a:lnTo>
                  <a:lnTo>
                    <a:pt x="311010" y="34378"/>
                  </a:lnTo>
                  <a:lnTo>
                    <a:pt x="269963" y="52857"/>
                  </a:lnTo>
                  <a:lnTo>
                    <a:pt x="231013" y="74891"/>
                  </a:lnTo>
                  <a:lnTo>
                    <a:pt x="194360" y="100253"/>
                  </a:lnTo>
                  <a:lnTo>
                    <a:pt x="160223" y="128765"/>
                  </a:lnTo>
                  <a:lnTo>
                    <a:pt x="128803" y="160197"/>
                  </a:lnTo>
                  <a:lnTo>
                    <a:pt x="100304" y="194360"/>
                  </a:lnTo>
                  <a:lnTo>
                    <a:pt x="74930" y="231051"/>
                  </a:lnTo>
                  <a:lnTo>
                    <a:pt x="52895" y="270065"/>
                  </a:lnTo>
                  <a:lnTo>
                    <a:pt x="34404" y="311175"/>
                  </a:lnTo>
                  <a:lnTo>
                    <a:pt x="19672" y="354203"/>
                  </a:lnTo>
                  <a:lnTo>
                    <a:pt x="8877" y="398932"/>
                  </a:lnTo>
                  <a:lnTo>
                    <a:pt x="2260" y="445160"/>
                  </a:lnTo>
                  <a:lnTo>
                    <a:pt x="0" y="492683"/>
                  </a:lnTo>
                  <a:lnTo>
                    <a:pt x="2235" y="539432"/>
                  </a:lnTo>
                  <a:lnTo>
                    <a:pt x="2260" y="540054"/>
                  </a:lnTo>
                  <a:lnTo>
                    <a:pt x="8877" y="586193"/>
                  </a:lnTo>
                  <a:lnTo>
                    <a:pt x="19672" y="630872"/>
                  </a:lnTo>
                  <a:lnTo>
                    <a:pt x="34404" y="673900"/>
                  </a:lnTo>
                  <a:lnTo>
                    <a:pt x="52895" y="715060"/>
                  </a:lnTo>
                  <a:lnTo>
                    <a:pt x="74930" y="754138"/>
                  </a:lnTo>
                  <a:lnTo>
                    <a:pt x="100304" y="790930"/>
                  </a:lnTo>
                  <a:lnTo>
                    <a:pt x="128803" y="825207"/>
                  </a:lnTo>
                  <a:lnTo>
                    <a:pt x="160223" y="856780"/>
                  </a:lnTo>
                  <a:lnTo>
                    <a:pt x="194360" y="885431"/>
                  </a:lnTo>
                  <a:lnTo>
                    <a:pt x="231013" y="910945"/>
                  </a:lnTo>
                  <a:lnTo>
                    <a:pt x="269963" y="933107"/>
                  </a:lnTo>
                  <a:lnTo>
                    <a:pt x="311010" y="951725"/>
                  </a:lnTo>
                  <a:lnTo>
                    <a:pt x="353949" y="966558"/>
                  </a:lnTo>
                  <a:lnTo>
                    <a:pt x="398576" y="977430"/>
                  </a:lnTo>
                  <a:lnTo>
                    <a:pt x="444665" y="984097"/>
                  </a:lnTo>
                  <a:lnTo>
                    <a:pt x="466585" y="985151"/>
                  </a:lnTo>
                  <a:lnTo>
                    <a:pt x="466585" y="2793593"/>
                  </a:lnTo>
                  <a:lnTo>
                    <a:pt x="519874" y="2793593"/>
                  </a:lnTo>
                  <a:lnTo>
                    <a:pt x="519874" y="985037"/>
                  </a:lnTo>
                  <a:lnTo>
                    <a:pt x="539051" y="984097"/>
                  </a:lnTo>
                  <a:lnTo>
                    <a:pt x="584835" y="977430"/>
                  </a:lnTo>
                  <a:lnTo>
                    <a:pt x="629183" y="966558"/>
                  </a:lnTo>
                  <a:lnTo>
                    <a:pt x="671880" y="951725"/>
                  </a:lnTo>
                  <a:lnTo>
                    <a:pt x="712724" y="933107"/>
                  </a:lnTo>
                  <a:lnTo>
                    <a:pt x="751497" y="910945"/>
                  </a:lnTo>
                  <a:lnTo>
                    <a:pt x="787996" y="885431"/>
                  </a:lnTo>
                  <a:lnTo>
                    <a:pt x="822007" y="856780"/>
                  </a:lnTo>
                  <a:lnTo>
                    <a:pt x="853325" y="825207"/>
                  </a:lnTo>
                  <a:lnTo>
                    <a:pt x="881748" y="790930"/>
                  </a:lnTo>
                  <a:lnTo>
                    <a:pt x="907059" y="754138"/>
                  </a:lnTo>
                  <a:lnTo>
                    <a:pt x="929043" y="715060"/>
                  </a:lnTo>
                  <a:lnTo>
                    <a:pt x="947496" y="673900"/>
                  </a:lnTo>
                  <a:lnTo>
                    <a:pt x="962215" y="630872"/>
                  </a:lnTo>
                  <a:lnTo>
                    <a:pt x="972997" y="586193"/>
                  </a:lnTo>
                  <a:lnTo>
                    <a:pt x="979614" y="540054"/>
                  </a:lnTo>
                  <a:lnTo>
                    <a:pt x="981862" y="492683"/>
                  </a:lnTo>
                  <a:close/>
                </a:path>
              </a:pathLst>
            </a:custGeom>
            <a:solidFill>
              <a:srgbClr val="7AB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36537" y="8600492"/>
              <a:ext cx="152979" cy="15299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379508" y="4907474"/>
            <a:ext cx="3100070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b="1" dirty="0">
                <a:solidFill>
                  <a:srgbClr val="445469"/>
                </a:solidFill>
                <a:latin typeface="Arial"/>
                <a:cs typeface="Arial"/>
              </a:rPr>
              <a:t>1992</a:t>
            </a:r>
            <a:r>
              <a:rPr sz="4500" b="1" spc="-5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445469"/>
                </a:solidFill>
                <a:latin typeface="Arial"/>
                <a:cs typeface="Arial"/>
              </a:rPr>
              <a:t>-</a:t>
            </a:r>
            <a:r>
              <a:rPr sz="4500" b="1" spc="5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4500" b="1" spc="-20" dirty="0">
                <a:solidFill>
                  <a:srgbClr val="445469"/>
                </a:solidFill>
                <a:latin typeface="Arial"/>
                <a:cs typeface="Arial"/>
              </a:rPr>
              <a:t>2000</a:t>
            </a:r>
            <a:endParaRPr sz="45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6" name="object 16"/>
          <p:cNvSpPr txBox="1"/>
          <p:nvPr/>
        </p:nvSpPr>
        <p:spPr>
          <a:xfrm>
            <a:off x="5090715" y="7382016"/>
            <a:ext cx="3100070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b="1" dirty="0">
                <a:solidFill>
                  <a:srgbClr val="445469"/>
                </a:solidFill>
                <a:latin typeface="Arial"/>
                <a:cs typeface="Arial"/>
              </a:rPr>
              <a:t>2000</a:t>
            </a:r>
            <a:r>
              <a:rPr sz="4500" b="1" spc="-5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445469"/>
                </a:solidFill>
                <a:latin typeface="Arial"/>
                <a:cs typeface="Arial"/>
              </a:rPr>
              <a:t>-</a:t>
            </a:r>
            <a:r>
              <a:rPr sz="4500" b="1" spc="5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4500" b="1" spc="-20" dirty="0">
                <a:solidFill>
                  <a:srgbClr val="445469"/>
                </a:solidFill>
                <a:latin typeface="Arial"/>
                <a:cs typeface="Arial"/>
              </a:rPr>
              <a:t>2015</a:t>
            </a:r>
            <a:endParaRPr sz="4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63711" y="4931011"/>
            <a:ext cx="3211196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b="1" dirty="0">
                <a:solidFill>
                  <a:srgbClr val="445469"/>
                </a:solidFill>
                <a:latin typeface="Arial"/>
                <a:cs typeface="Arial"/>
              </a:rPr>
              <a:t>201</a:t>
            </a:r>
            <a:r>
              <a:rPr lang="en-GB" sz="4500" b="1" dirty="0">
                <a:solidFill>
                  <a:srgbClr val="445469"/>
                </a:solidFill>
                <a:latin typeface="Arial"/>
                <a:cs typeface="Arial"/>
              </a:rPr>
              <a:t>6</a:t>
            </a:r>
            <a:r>
              <a:rPr sz="4500" b="1" spc="-5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445469"/>
                </a:solidFill>
                <a:latin typeface="Arial"/>
                <a:cs typeface="Arial"/>
              </a:rPr>
              <a:t>-</a:t>
            </a:r>
            <a:r>
              <a:rPr sz="4500" b="1" spc="5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lang="en-GB" sz="4500" b="1" spc="-10" dirty="0">
                <a:solidFill>
                  <a:srgbClr val="445469"/>
                </a:solidFill>
                <a:latin typeface="Arial"/>
                <a:cs typeface="Arial"/>
              </a:rPr>
              <a:t>2020</a:t>
            </a:r>
            <a:endParaRPr sz="45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550194" y="7369284"/>
            <a:ext cx="4634230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b="1" dirty="0">
                <a:solidFill>
                  <a:srgbClr val="445469"/>
                </a:solidFill>
                <a:latin typeface="Arial"/>
                <a:cs typeface="Arial"/>
              </a:rPr>
              <a:t>2020</a:t>
            </a:r>
            <a:r>
              <a:rPr sz="4500" b="1" spc="-5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445469"/>
                </a:solidFill>
                <a:latin typeface="Arial"/>
                <a:cs typeface="Arial"/>
              </a:rPr>
              <a:t>-</a:t>
            </a:r>
            <a:r>
              <a:rPr sz="4500" b="1" spc="5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4500" b="1" spc="-10" dirty="0">
                <a:solidFill>
                  <a:srgbClr val="445469"/>
                </a:solidFill>
                <a:latin typeface="Arial"/>
                <a:cs typeface="Arial"/>
              </a:rPr>
              <a:t>CURRENT</a:t>
            </a:r>
            <a:endParaRPr sz="45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34613" y="8998156"/>
            <a:ext cx="138938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737572"/>
                </a:solidFill>
                <a:latin typeface="Arial MT"/>
                <a:cs typeface="Arial MT"/>
              </a:rPr>
              <a:t>KVAERNER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80221" y="3124126"/>
            <a:ext cx="2320925" cy="758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5080" indent="-163195">
              <a:lnSpc>
                <a:spcPct val="123300"/>
              </a:lnSpc>
              <a:spcBef>
                <a:spcPts val="95"/>
              </a:spcBef>
            </a:pPr>
            <a:r>
              <a:rPr sz="1950" dirty="0">
                <a:solidFill>
                  <a:srgbClr val="737572"/>
                </a:solidFill>
                <a:latin typeface="Arial MT"/>
                <a:cs typeface="Arial MT"/>
              </a:rPr>
              <a:t>GLOBAL</a:t>
            </a:r>
            <a:r>
              <a:rPr sz="1950" spc="-15" dirty="0">
                <a:solidFill>
                  <a:srgbClr val="737572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737572"/>
                </a:solidFill>
                <a:latin typeface="Arial MT"/>
                <a:cs typeface="Arial MT"/>
              </a:rPr>
              <a:t>PROCESS </a:t>
            </a:r>
            <a:r>
              <a:rPr sz="1950" dirty="0">
                <a:solidFill>
                  <a:srgbClr val="737572"/>
                </a:solidFill>
                <a:latin typeface="Arial MT"/>
                <a:cs typeface="Arial MT"/>
              </a:rPr>
              <a:t>SYSTEMS</a:t>
            </a:r>
            <a:r>
              <a:rPr sz="1950" spc="90" dirty="0">
                <a:solidFill>
                  <a:srgbClr val="737572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737572"/>
                </a:solidFill>
                <a:latin typeface="Arial MT"/>
                <a:cs typeface="Arial MT"/>
              </a:rPr>
              <a:t>(GPS)</a:t>
            </a:r>
            <a:endParaRPr sz="1950" dirty="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33923" y="8998156"/>
            <a:ext cx="165481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737572"/>
                </a:solidFill>
                <a:latin typeface="Arial MT"/>
                <a:cs typeface="Arial MT"/>
              </a:rPr>
              <a:t>BEINIT</a:t>
            </a:r>
            <a:r>
              <a:rPr sz="1950" spc="25" dirty="0">
                <a:solidFill>
                  <a:srgbClr val="737572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737572"/>
                </a:solidFill>
                <a:latin typeface="Arial MT"/>
                <a:cs typeface="Arial MT"/>
              </a:rPr>
              <a:t>DMCC</a:t>
            </a:r>
            <a:endParaRPr sz="1950" dirty="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857881" y="3553426"/>
            <a:ext cx="1982372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GB" sz="1950" dirty="0" err="1">
                <a:solidFill>
                  <a:srgbClr val="737572"/>
                </a:solidFill>
                <a:latin typeface="Arial MT"/>
                <a:cs typeface="Arial MT"/>
              </a:rPr>
              <a:t>Interafcon</a:t>
            </a:r>
            <a:r>
              <a:rPr sz="1950" spc="35" dirty="0">
                <a:solidFill>
                  <a:srgbClr val="737572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737572"/>
                </a:solidFill>
                <a:latin typeface="Arial MT"/>
                <a:cs typeface="Arial MT"/>
              </a:rPr>
              <a:t>DMCC</a:t>
            </a:r>
            <a:endParaRPr sz="1950" dirty="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201182" y="4877894"/>
            <a:ext cx="4634230" cy="716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0" b="1" dirty="0">
                <a:solidFill>
                  <a:srgbClr val="445469"/>
                </a:solidFill>
                <a:latin typeface="Arial"/>
                <a:cs typeface="Arial"/>
              </a:rPr>
              <a:t>20</a:t>
            </a:r>
            <a:r>
              <a:rPr lang="en-GB" sz="4500" b="1" dirty="0">
                <a:solidFill>
                  <a:srgbClr val="445469"/>
                </a:solidFill>
                <a:latin typeface="Arial"/>
                <a:cs typeface="Arial"/>
              </a:rPr>
              <a:t>24</a:t>
            </a:r>
            <a:r>
              <a:rPr sz="4500" b="1" spc="-5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4500" b="1" dirty="0">
                <a:solidFill>
                  <a:srgbClr val="445469"/>
                </a:solidFill>
                <a:latin typeface="Arial"/>
                <a:cs typeface="Arial"/>
              </a:rPr>
              <a:t>-</a:t>
            </a:r>
            <a:r>
              <a:rPr sz="4500" b="1" spc="5" dirty="0">
                <a:solidFill>
                  <a:srgbClr val="445469"/>
                </a:solidFill>
                <a:latin typeface="Arial"/>
                <a:cs typeface="Arial"/>
              </a:rPr>
              <a:t> </a:t>
            </a:r>
            <a:r>
              <a:rPr sz="4500" b="1" spc="-10" dirty="0">
                <a:solidFill>
                  <a:srgbClr val="445469"/>
                </a:solidFill>
                <a:latin typeface="Arial"/>
                <a:cs typeface="Arial"/>
              </a:rPr>
              <a:t>CURRENT</a:t>
            </a:r>
            <a:endParaRPr sz="45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110890" y="8942272"/>
            <a:ext cx="4804272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737572"/>
                </a:solidFill>
                <a:latin typeface="Arial MT"/>
                <a:cs typeface="Arial MT"/>
              </a:rPr>
              <a:t>B</a:t>
            </a:r>
            <a:r>
              <a:rPr lang="en-GB" sz="1950" dirty="0">
                <a:solidFill>
                  <a:srgbClr val="737572"/>
                </a:solidFill>
                <a:latin typeface="Arial MT"/>
                <a:cs typeface="Arial MT"/>
              </a:rPr>
              <a:t>EINIT</a:t>
            </a:r>
            <a:r>
              <a:rPr sz="1950" spc="-30" dirty="0">
                <a:solidFill>
                  <a:srgbClr val="737572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737572"/>
                </a:solidFill>
                <a:latin typeface="Arial MT"/>
                <a:cs typeface="Arial MT"/>
              </a:rPr>
              <a:t>ENERGY</a:t>
            </a:r>
            <a:r>
              <a:rPr lang="en-GB" sz="1950" dirty="0">
                <a:solidFill>
                  <a:srgbClr val="737572"/>
                </a:solidFill>
                <a:latin typeface="Arial MT"/>
                <a:cs typeface="Arial MT"/>
              </a:rPr>
              <a:t> Group Services LLC FZ</a:t>
            </a:r>
            <a:endParaRPr sz="1950" dirty="0">
              <a:latin typeface="Arial MT"/>
              <a:cs typeface="Arial MT"/>
            </a:endParaRP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DA632A40-410C-D8AD-F21F-800CBD75111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01552" y="10965576"/>
            <a:ext cx="718349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dirty="0"/>
              <a:t>Copyright</a:t>
            </a:r>
            <a:r>
              <a:rPr spc="20" dirty="0"/>
              <a:t> </a:t>
            </a:r>
            <a:r>
              <a:rPr dirty="0"/>
              <a:t>©</a:t>
            </a:r>
            <a:r>
              <a:rPr spc="25" dirty="0"/>
              <a:t> </a:t>
            </a:r>
            <a:r>
              <a:rPr dirty="0"/>
              <a:t>202</a:t>
            </a:r>
            <a:r>
              <a:rPr lang="en-GB" dirty="0"/>
              <a:t>4</a:t>
            </a:r>
            <a:r>
              <a:rPr spc="20" dirty="0"/>
              <a:t> </a:t>
            </a:r>
            <a:r>
              <a:rPr dirty="0"/>
              <a:t>BEINIT</a:t>
            </a:r>
            <a:r>
              <a:rPr lang="en-GB" dirty="0"/>
              <a:t> Energy </a:t>
            </a:r>
            <a:r>
              <a:rPr dirty="0"/>
              <a:t>Group</a:t>
            </a:r>
            <a:r>
              <a:rPr lang="en-GB" dirty="0"/>
              <a:t> Services</a:t>
            </a:r>
            <a:r>
              <a:rPr dirty="0"/>
              <a:t>.</a:t>
            </a:r>
            <a:r>
              <a:rPr spc="-65" dirty="0"/>
              <a:t> </a:t>
            </a:r>
            <a:r>
              <a:rPr dirty="0"/>
              <a:t>All</a:t>
            </a:r>
            <a:r>
              <a:rPr spc="20" dirty="0"/>
              <a:t> </a:t>
            </a:r>
            <a:r>
              <a:rPr dirty="0"/>
              <a:t>rights</a:t>
            </a:r>
            <a:r>
              <a:rPr spc="25" dirty="0"/>
              <a:t> </a:t>
            </a:r>
            <a:r>
              <a:rPr spc="-10" dirty="0"/>
              <a:t>reserved.</a:t>
            </a:r>
          </a:p>
        </p:txBody>
      </p:sp>
      <p:pic>
        <p:nvPicPr>
          <p:cNvPr id="34" name="object 8">
            <a:extLst>
              <a:ext uri="{FF2B5EF4-FFF2-40B4-BE49-F238E27FC236}">
                <a16:creationId xmlns:a16="http://schemas.microsoft.com/office/drawing/2014/main" id="{1871CEA9-FD64-8C28-D1CC-BA1F845A5C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7249" y="441001"/>
            <a:ext cx="2339793" cy="9110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00888C8-3C35-40B7-534D-C7B2F3BFA556}"/>
              </a:ext>
            </a:extLst>
          </p:cNvPr>
          <p:cNvSpPr/>
          <p:nvPr/>
        </p:nvSpPr>
        <p:spPr>
          <a:xfrm>
            <a:off x="0" y="964495"/>
            <a:ext cx="20104100" cy="9908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E50D01-6D2F-4DD1-9F6C-73D7CAA100D5}"/>
              </a:ext>
            </a:extLst>
          </p:cNvPr>
          <p:cNvSpPr/>
          <p:nvPr/>
        </p:nvSpPr>
        <p:spPr>
          <a:xfrm>
            <a:off x="16528526" y="0"/>
            <a:ext cx="3575574" cy="245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object 8">
            <a:extLst>
              <a:ext uri="{FF2B5EF4-FFF2-40B4-BE49-F238E27FC236}">
                <a16:creationId xmlns:a16="http://schemas.microsoft.com/office/drawing/2014/main" id="{A1E8499F-45D1-E17B-5E70-A588D9CA30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7249" y="441001"/>
            <a:ext cx="2339793" cy="911090"/>
          </a:xfrm>
          <a:prstGeom prst="rect">
            <a:avLst/>
          </a:prstGeom>
        </p:spPr>
      </p:pic>
      <p:pic>
        <p:nvPicPr>
          <p:cNvPr id="22" name="object 5">
            <a:extLst>
              <a:ext uri="{FF2B5EF4-FFF2-40B4-BE49-F238E27FC236}">
                <a16:creationId xmlns:a16="http://schemas.microsoft.com/office/drawing/2014/main" id="{457114FD-867C-003D-F220-271E391DA062}"/>
              </a:ext>
            </a:extLst>
          </p:cNvPr>
          <p:cNvPicPr/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893" y="1918423"/>
            <a:ext cx="19190314" cy="747250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dirty="0"/>
              <a:t>Global</a:t>
            </a:r>
            <a:r>
              <a:rPr spc="-65" dirty="0"/>
              <a:t> </a:t>
            </a:r>
            <a:r>
              <a:rPr dirty="0"/>
              <a:t>Presence</a:t>
            </a:r>
            <a:r>
              <a:rPr spc="-60" dirty="0"/>
              <a:t> </a:t>
            </a:r>
            <a:r>
              <a:rPr dirty="0"/>
              <a:t>-</a:t>
            </a:r>
            <a:r>
              <a:rPr spc="-65" dirty="0"/>
              <a:t> </a:t>
            </a:r>
            <a:r>
              <a:rPr dirty="0"/>
              <a:t>Building</a:t>
            </a:r>
            <a:r>
              <a:rPr spc="-60" dirty="0"/>
              <a:t> </a:t>
            </a:r>
            <a:r>
              <a:rPr dirty="0"/>
              <a:t>Success</a:t>
            </a:r>
            <a:r>
              <a:rPr spc="-65" dirty="0"/>
              <a:t> </a:t>
            </a:r>
            <a:r>
              <a:rPr dirty="0"/>
              <a:t>from</a:t>
            </a:r>
            <a:r>
              <a:rPr spc="-6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Ground</a:t>
            </a:r>
            <a:r>
              <a:rPr spc="-65" dirty="0"/>
              <a:t> </a:t>
            </a:r>
            <a:r>
              <a:rPr spc="-25" dirty="0"/>
              <a:t>Up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711" y="1466880"/>
            <a:ext cx="18855375" cy="91930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60043" y="5090422"/>
            <a:ext cx="133858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1C2835"/>
                </a:solidFill>
                <a:latin typeface="Arial MT"/>
                <a:cs typeface="Arial MT"/>
              </a:rPr>
              <a:t>Puerto</a:t>
            </a:r>
            <a:r>
              <a:rPr sz="1950" spc="50" dirty="0">
                <a:solidFill>
                  <a:srgbClr val="1C2835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1C2835"/>
                </a:solidFill>
                <a:latin typeface="Arial MT"/>
                <a:cs typeface="Arial MT"/>
              </a:rPr>
              <a:t>Rico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57843" y="8578211"/>
            <a:ext cx="146431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1C2835"/>
                </a:solidFill>
                <a:latin typeface="Arial MT"/>
                <a:cs typeface="Arial MT"/>
              </a:rPr>
              <a:t>Mozambique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0429" y="2951931"/>
            <a:ext cx="3746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25" dirty="0">
                <a:solidFill>
                  <a:srgbClr val="1C2835"/>
                </a:solidFill>
                <a:latin typeface="Arial MT"/>
                <a:cs typeface="Arial MT"/>
              </a:rPr>
              <a:t>UK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61576" y="5098840"/>
            <a:ext cx="1775460" cy="6623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2600" b="1" spc="-10" dirty="0">
                <a:solidFill>
                  <a:srgbClr val="1C2835"/>
                </a:solidFill>
                <a:latin typeface="Arial"/>
                <a:cs typeface="Arial"/>
              </a:rPr>
              <a:t>DUBAI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450" dirty="0">
                <a:solidFill>
                  <a:srgbClr val="1C2835"/>
                </a:solidFill>
                <a:latin typeface="Arial MT"/>
                <a:cs typeface="Arial MT"/>
              </a:rPr>
              <a:t>(Engineering</a:t>
            </a:r>
            <a:r>
              <a:rPr sz="1450" spc="95" dirty="0">
                <a:solidFill>
                  <a:srgbClr val="1C2835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1C2835"/>
                </a:solidFill>
                <a:latin typeface="Arial MT"/>
                <a:cs typeface="Arial MT"/>
              </a:rPr>
              <a:t>Center)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02545" y="4945850"/>
            <a:ext cx="6540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1C2835"/>
                </a:solidFill>
                <a:latin typeface="Arial MT"/>
                <a:cs typeface="Arial MT"/>
              </a:rPr>
              <a:t>Qatar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21539" y="6305201"/>
            <a:ext cx="1775460" cy="5594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1C2835"/>
                </a:solidFill>
                <a:latin typeface="Arial MT"/>
                <a:cs typeface="Arial MT"/>
              </a:rPr>
              <a:t>Malaysia</a:t>
            </a:r>
            <a:endParaRPr sz="19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450" dirty="0">
                <a:solidFill>
                  <a:srgbClr val="1C2835"/>
                </a:solidFill>
                <a:latin typeface="Arial MT"/>
                <a:cs typeface="Arial MT"/>
              </a:rPr>
              <a:t>(Engineering</a:t>
            </a:r>
            <a:r>
              <a:rPr sz="1450" spc="95" dirty="0">
                <a:solidFill>
                  <a:srgbClr val="1C2835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1C2835"/>
                </a:solidFill>
                <a:latin typeface="Arial MT"/>
                <a:cs typeface="Arial MT"/>
              </a:rPr>
              <a:t>Center)</a:t>
            </a:r>
            <a:endParaRPr sz="145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9681" y="8913438"/>
            <a:ext cx="281305" cy="806450"/>
            <a:chOff x="449681" y="8913438"/>
            <a:chExt cx="281305" cy="806450"/>
          </a:xfrm>
        </p:grpSpPr>
        <p:sp>
          <p:nvSpPr>
            <p:cNvPr id="11" name="object 11"/>
            <p:cNvSpPr/>
            <p:nvPr/>
          </p:nvSpPr>
          <p:spPr>
            <a:xfrm>
              <a:off x="449681" y="8913438"/>
              <a:ext cx="281305" cy="294005"/>
            </a:xfrm>
            <a:custGeom>
              <a:avLst/>
              <a:gdLst/>
              <a:ahLst/>
              <a:cxnLst/>
              <a:rect l="l" t="t" r="r" b="b"/>
              <a:pathLst>
                <a:path w="281305" h="294004">
                  <a:moveTo>
                    <a:pt x="162134" y="0"/>
                  </a:moveTo>
                  <a:lnTo>
                    <a:pt x="118646" y="0"/>
                  </a:lnTo>
                  <a:lnTo>
                    <a:pt x="76812" y="13914"/>
                  </a:lnTo>
                  <a:lnTo>
                    <a:pt x="39942" y="41743"/>
                  </a:lnTo>
                  <a:lnTo>
                    <a:pt x="13314" y="80275"/>
                  </a:lnTo>
                  <a:lnTo>
                    <a:pt x="0" y="123991"/>
                  </a:lnTo>
                  <a:lnTo>
                    <a:pt x="0" y="169436"/>
                  </a:lnTo>
                  <a:lnTo>
                    <a:pt x="13314" y="213153"/>
                  </a:lnTo>
                  <a:lnTo>
                    <a:pt x="39942" y="251684"/>
                  </a:lnTo>
                  <a:lnTo>
                    <a:pt x="76812" y="279514"/>
                  </a:lnTo>
                  <a:lnTo>
                    <a:pt x="118646" y="293428"/>
                  </a:lnTo>
                  <a:lnTo>
                    <a:pt x="162134" y="293428"/>
                  </a:lnTo>
                  <a:lnTo>
                    <a:pt x="203968" y="279514"/>
                  </a:lnTo>
                  <a:lnTo>
                    <a:pt x="240839" y="251684"/>
                  </a:lnTo>
                  <a:lnTo>
                    <a:pt x="267467" y="213153"/>
                  </a:lnTo>
                  <a:lnTo>
                    <a:pt x="280782" y="169436"/>
                  </a:lnTo>
                  <a:lnTo>
                    <a:pt x="280782" y="123991"/>
                  </a:lnTo>
                  <a:lnTo>
                    <a:pt x="267467" y="80275"/>
                  </a:lnTo>
                  <a:lnTo>
                    <a:pt x="240839" y="41743"/>
                  </a:lnTo>
                  <a:lnTo>
                    <a:pt x="203968" y="13914"/>
                  </a:lnTo>
                  <a:lnTo>
                    <a:pt x="162134" y="0"/>
                  </a:lnTo>
                  <a:close/>
                </a:path>
              </a:pathLst>
            </a:custGeom>
            <a:solidFill>
              <a:srgbClr val="054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681" y="9426219"/>
              <a:ext cx="281305" cy="294005"/>
            </a:xfrm>
            <a:custGeom>
              <a:avLst/>
              <a:gdLst/>
              <a:ahLst/>
              <a:cxnLst/>
              <a:rect l="l" t="t" r="r" b="b"/>
              <a:pathLst>
                <a:path w="281305" h="294004">
                  <a:moveTo>
                    <a:pt x="162134" y="0"/>
                  </a:moveTo>
                  <a:lnTo>
                    <a:pt x="118646" y="0"/>
                  </a:lnTo>
                  <a:lnTo>
                    <a:pt x="76812" y="13914"/>
                  </a:lnTo>
                  <a:lnTo>
                    <a:pt x="39942" y="41743"/>
                  </a:lnTo>
                  <a:lnTo>
                    <a:pt x="13314" y="80270"/>
                  </a:lnTo>
                  <a:lnTo>
                    <a:pt x="0" y="123987"/>
                  </a:lnTo>
                  <a:lnTo>
                    <a:pt x="0" y="169433"/>
                  </a:lnTo>
                  <a:lnTo>
                    <a:pt x="13314" y="213152"/>
                  </a:lnTo>
                  <a:lnTo>
                    <a:pt x="39942" y="251684"/>
                  </a:lnTo>
                  <a:lnTo>
                    <a:pt x="76812" y="279514"/>
                  </a:lnTo>
                  <a:lnTo>
                    <a:pt x="118646" y="293428"/>
                  </a:lnTo>
                  <a:lnTo>
                    <a:pt x="162134" y="293428"/>
                  </a:lnTo>
                  <a:lnTo>
                    <a:pt x="203968" y="279514"/>
                  </a:lnTo>
                  <a:lnTo>
                    <a:pt x="240839" y="251684"/>
                  </a:lnTo>
                  <a:lnTo>
                    <a:pt x="267467" y="213152"/>
                  </a:lnTo>
                  <a:lnTo>
                    <a:pt x="280782" y="169433"/>
                  </a:lnTo>
                  <a:lnTo>
                    <a:pt x="280782" y="123987"/>
                  </a:lnTo>
                  <a:lnTo>
                    <a:pt x="267467" y="80270"/>
                  </a:lnTo>
                  <a:lnTo>
                    <a:pt x="240839" y="41743"/>
                  </a:lnTo>
                  <a:lnTo>
                    <a:pt x="203968" y="13914"/>
                  </a:lnTo>
                  <a:lnTo>
                    <a:pt x="162134" y="0"/>
                  </a:lnTo>
                  <a:close/>
                </a:path>
              </a:pathLst>
            </a:custGeom>
            <a:solidFill>
              <a:srgbClr val="7AB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70267" y="8935236"/>
            <a:ext cx="1834514" cy="7645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solidFill>
                  <a:srgbClr val="1C2835"/>
                </a:solidFill>
                <a:latin typeface="Arial MT"/>
                <a:cs typeface="Arial MT"/>
              </a:rPr>
              <a:t>Head</a:t>
            </a:r>
            <a:r>
              <a:rPr sz="1450" spc="50" dirty="0">
                <a:solidFill>
                  <a:srgbClr val="1C2835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1C2835"/>
                </a:solidFill>
                <a:latin typeface="Arial MT"/>
                <a:cs typeface="Arial MT"/>
              </a:rPr>
              <a:t>Office</a:t>
            </a:r>
            <a:endParaRPr sz="14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50" dirty="0">
                <a:solidFill>
                  <a:srgbClr val="1C2835"/>
                </a:solidFill>
                <a:latin typeface="Arial MT"/>
                <a:cs typeface="Arial MT"/>
              </a:rPr>
              <a:t>Representative</a:t>
            </a:r>
            <a:r>
              <a:rPr sz="1450" spc="110" dirty="0">
                <a:solidFill>
                  <a:srgbClr val="1C2835"/>
                </a:solidFill>
                <a:latin typeface="Arial MT"/>
                <a:cs typeface="Arial MT"/>
              </a:rPr>
              <a:t> </a:t>
            </a:r>
            <a:r>
              <a:rPr sz="1450" spc="-10" dirty="0">
                <a:solidFill>
                  <a:srgbClr val="1C2835"/>
                </a:solidFill>
                <a:latin typeface="Arial MT"/>
                <a:cs typeface="Arial MT"/>
              </a:rPr>
              <a:t>Office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473010" y="8551960"/>
            <a:ext cx="40259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25" dirty="0">
                <a:solidFill>
                  <a:srgbClr val="1C2835"/>
                </a:solidFill>
                <a:latin typeface="Arial MT"/>
                <a:cs typeface="Arial MT"/>
              </a:rPr>
              <a:t>KEY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15748" y="3465057"/>
            <a:ext cx="3168650" cy="144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1C2835"/>
                </a:solidFill>
                <a:latin typeface="Arial MT"/>
                <a:cs typeface="Arial MT"/>
              </a:rPr>
              <a:t>Georgia</a:t>
            </a:r>
            <a:endParaRPr sz="1950">
              <a:latin typeface="Arial MT"/>
              <a:cs typeface="Arial MT"/>
            </a:endParaRPr>
          </a:p>
          <a:p>
            <a:pPr marL="2149475">
              <a:lnSpc>
                <a:spcPct val="100000"/>
              </a:lnSpc>
              <a:spcBef>
                <a:spcPts val="40"/>
              </a:spcBef>
            </a:pPr>
            <a:r>
              <a:rPr sz="1950" spc="-10" dirty="0">
                <a:solidFill>
                  <a:srgbClr val="1C2835"/>
                </a:solidFill>
                <a:latin typeface="Arial MT"/>
                <a:cs typeface="Arial MT"/>
              </a:rPr>
              <a:t>Tashkent</a:t>
            </a:r>
            <a:endParaRPr sz="1950">
              <a:latin typeface="Arial MT"/>
              <a:cs typeface="Arial MT"/>
            </a:endParaRPr>
          </a:p>
          <a:p>
            <a:pPr marL="12700">
              <a:lnSpc>
                <a:spcPts val="2100"/>
              </a:lnSpc>
              <a:spcBef>
                <a:spcPts val="2215"/>
              </a:spcBef>
            </a:pPr>
            <a:r>
              <a:rPr sz="1950" spc="-10" dirty="0">
                <a:solidFill>
                  <a:srgbClr val="1C2835"/>
                </a:solidFill>
                <a:latin typeface="Arial MT"/>
                <a:cs typeface="Arial MT"/>
              </a:rPr>
              <a:t>Erbil</a:t>
            </a:r>
            <a:endParaRPr sz="1950">
              <a:latin typeface="Arial MT"/>
              <a:cs typeface="Arial MT"/>
            </a:endParaRPr>
          </a:p>
          <a:p>
            <a:pPr marR="358140" algn="ctr">
              <a:lnSpc>
                <a:spcPts val="2100"/>
              </a:lnSpc>
            </a:pPr>
            <a:r>
              <a:rPr sz="1950" spc="-10" dirty="0">
                <a:solidFill>
                  <a:srgbClr val="1C2835"/>
                </a:solidFill>
                <a:latin typeface="Arial MT"/>
                <a:cs typeface="Arial MT"/>
              </a:rPr>
              <a:t>Basra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18" name="object 10">
            <a:extLst>
              <a:ext uri="{FF2B5EF4-FFF2-40B4-BE49-F238E27FC236}">
                <a16:creationId xmlns:a16="http://schemas.microsoft.com/office/drawing/2014/main" id="{B097B75C-3E56-90AC-77B9-5C65C699D6D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01552" y="10965576"/>
            <a:ext cx="718349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dirty="0"/>
              <a:t>Copyright</a:t>
            </a:r>
            <a:r>
              <a:rPr spc="20" dirty="0"/>
              <a:t> </a:t>
            </a:r>
            <a:r>
              <a:rPr dirty="0"/>
              <a:t>©</a:t>
            </a:r>
            <a:r>
              <a:rPr spc="25" dirty="0"/>
              <a:t> </a:t>
            </a:r>
            <a:r>
              <a:rPr dirty="0"/>
              <a:t>202</a:t>
            </a:r>
            <a:r>
              <a:rPr lang="en-GB" dirty="0"/>
              <a:t>4</a:t>
            </a:r>
            <a:r>
              <a:rPr spc="20" dirty="0"/>
              <a:t> </a:t>
            </a:r>
            <a:r>
              <a:rPr dirty="0"/>
              <a:t>BEINIT</a:t>
            </a:r>
            <a:r>
              <a:rPr lang="en-GB" dirty="0"/>
              <a:t> Energy </a:t>
            </a:r>
            <a:r>
              <a:rPr dirty="0"/>
              <a:t>Group</a:t>
            </a:r>
            <a:r>
              <a:rPr lang="en-GB" dirty="0"/>
              <a:t> Services</a:t>
            </a:r>
            <a:r>
              <a:rPr dirty="0"/>
              <a:t>.</a:t>
            </a:r>
            <a:r>
              <a:rPr spc="-65" dirty="0"/>
              <a:t> </a:t>
            </a:r>
            <a:r>
              <a:rPr dirty="0"/>
              <a:t>All</a:t>
            </a:r>
            <a:r>
              <a:rPr spc="20" dirty="0"/>
              <a:t> </a:t>
            </a:r>
            <a:r>
              <a:rPr dirty="0"/>
              <a:t>rights</a:t>
            </a:r>
            <a:r>
              <a:rPr spc="25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0E6ABE-0A8C-D2F8-7C72-99471E4653BB}"/>
              </a:ext>
            </a:extLst>
          </p:cNvPr>
          <p:cNvSpPr/>
          <p:nvPr/>
        </p:nvSpPr>
        <p:spPr>
          <a:xfrm>
            <a:off x="0" y="964495"/>
            <a:ext cx="20104100" cy="9908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20CE53-3666-8741-75F2-CAEA208FA16B}"/>
              </a:ext>
            </a:extLst>
          </p:cNvPr>
          <p:cNvSpPr/>
          <p:nvPr/>
        </p:nvSpPr>
        <p:spPr>
          <a:xfrm>
            <a:off x="16528526" y="0"/>
            <a:ext cx="3575574" cy="245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object 8">
            <a:extLst>
              <a:ext uri="{FF2B5EF4-FFF2-40B4-BE49-F238E27FC236}">
                <a16:creationId xmlns:a16="http://schemas.microsoft.com/office/drawing/2014/main" id="{839FD7A1-08B0-4CDA-D598-B1665011F2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7249" y="441001"/>
            <a:ext cx="2339793" cy="91109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dirty="0"/>
              <a:t>Global</a:t>
            </a:r>
            <a:r>
              <a:rPr spc="-60" dirty="0"/>
              <a:t> </a:t>
            </a:r>
            <a:r>
              <a:rPr dirty="0"/>
              <a:t>Clients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DB109DCD-DC20-E6CE-4D93-2BD8DB81FE4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01552" y="10965576"/>
            <a:ext cx="718349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dirty="0"/>
              <a:t>Copyright</a:t>
            </a:r>
            <a:r>
              <a:rPr spc="20" dirty="0"/>
              <a:t> </a:t>
            </a:r>
            <a:r>
              <a:rPr dirty="0"/>
              <a:t>©</a:t>
            </a:r>
            <a:r>
              <a:rPr spc="25" dirty="0"/>
              <a:t> </a:t>
            </a:r>
            <a:r>
              <a:rPr dirty="0"/>
              <a:t>202</a:t>
            </a:r>
            <a:r>
              <a:rPr lang="en-GB" dirty="0"/>
              <a:t>4</a:t>
            </a:r>
            <a:r>
              <a:rPr spc="20" dirty="0"/>
              <a:t> </a:t>
            </a:r>
            <a:r>
              <a:rPr dirty="0"/>
              <a:t>BEINIT</a:t>
            </a:r>
            <a:r>
              <a:rPr lang="en-GB" dirty="0"/>
              <a:t> Energy </a:t>
            </a:r>
            <a:r>
              <a:rPr dirty="0"/>
              <a:t>Group</a:t>
            </a:r>
            <a:r>
              <a:rPr lang="en-GB" dirty="0"/>
              <a:t> Services</a:t>
            </a:r>
            <a:r>
              <a:rPr dirty="0"/>
              <a:t>.</a:t>
            </a:r>
            <a:r>
              <a:rPr spc="-65" dirty="0"/>
              <a:t> </a:t>
            </a:r>
            <a:r>
              <a:rPr dirty="0"/>
              <a:t>All</a:t>
            </a:r>
            <a:r>
              <a:rPr spc="20" dirty="0"/>
              <a:t> </a:t>
            </a:r>
            <a:r>
              <a:rPr dirty="0"/>
              <a:t>rights</a:t>
            </a:r>
            <a:r>
              <a:rPr spc="25" dirty="0"/>
              <a:t> </a:t>
            </a:r>
            <a:r>
              <a:rPr spc="-10" dirty="0"/>
              <a:t>reserved.</a:t>
            </a:r>
          </a:p>
        </p:txBody>
      </p:sp>
      <p:pic>
        <p:nvPicPr>
          <p:cNvPr id="13" name="Picture 12" descr="A group of logos of different companies&#10;&#10;Description automatically generated">
            <a:extLst>
              <a:ext uri="{FF2B5EF4-FFF2-40B4-BE49-F238E27FC236}">
                <a16:creationId xmlns:a16="http://schemas.microsoft.com/office/drawing/2014/main" id="{D795E2FF-9A9A-A801-9B49-C7BA1746C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1738970"/>
            <a:ext cx="18815050" cy="81067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556"/>
            <a:chOff x="0" y="0"/>
            <a:chExt cx="20104100" cy="11308556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10863580"/>
            </a:xfrm>
            <a:custGeom>
              <a:avLst/>
              <a:gdLst/>
              <a:ahLst/>
              <a:cxnLst/>
              <a:rect l="l" t="t" r="r" b="b"/>
              <a:pathLst>
                <a:path w="20104100" h="10863580">
                  <a:moveTo>
                    <a:pt x="0" y="10863488"/>
                  </a:moveTo>
                  <a:lnTo>
                    <a:pt x="20104099" y="10863488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108634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0" y="0"/>
              <a:ext cx="20087137" cy="11308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6893" y="1918423"/>
              <a:ext cx="19190314" cy="747250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7436" y="616285"/>
            <a:ext cx="5568950" cy="1433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200" b="0" dirty="0">
                <a:solidFill>
                  <a:srgbClr val="FFFFFF"/>
                </a:solidFill>
                <a:latin typeface="Arial MT"/>
                <a:cs typeface="Arial MT"/>
              </a:rPr>
              <a:t>Thank</a:t>
            </a:r>
            <a:r>
              <a:rPr sz="9200" b="0" spc="-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200" b="0" spc="-87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9200" b="0" spc="-25" dirty="0">
                <a:solidFill>
                  <a:srgbClr val="FFFFFF"/>
                </a:solidFill>
                <a:latin typeface="Arial MT"/>
                <a:cs typeface="Arial MT"/>
              </a:rPr>
              <a:t>ou</a:t>
            </a:r>
            <a:endParaRPr sz="92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25673"/>
            <a:ext cx="20104100" cy="10882949"/>
            <a:chOff x="0" y="425673"/>
            <a:chExt cx="20104100" cy="10882949"/>
          </a:xfrm>
        </p:grpSpPr>
        <p:pic>
          <p:nvPicPr>
            <p:cNvPr id="8" name="object 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54811" y="425673"/>
              <a:ext cx="4052232" cy="15778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10863488"/>
              <a:ext cx="20104100" cy="445134"/>
            </a:xfrm>
            <a:custGeom>
              <a:avLst/>
              <a:gdLst/>
              <a:ahLst/>
              <a:cxnLst/>
              <a:rect l="l" t="t" r="r" b="b"/>
              <a:pathLst>
                <a:path w="20104100" h="445134">
                  <a:moveTo>
                    <a:pt x="20104100" y="0"/>
                  </a:moveTo>
                  <a:lnTo>
                    <a:pt x="0" y="0"/>
                  </a:lnTo>
                  <a:lnTo>
                    <a:pt x="0" y="445067"/>
                  </a:lnTo>
                  <a:lnTo>
                    <a:pt x="20104100" y="445067"/>
                  </a:lnTo>
                  <a:lnTo>
                    <a:pt x="20104100" y="0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923468" y="10796939"/>
            <a:ext cx="247015" cy="264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spc="-25" dirty="0">
                <a:solidFill>
                  <a:srgbClr val="FFFFFF"/>
                </a:solidFill>
                <a:latin typeface="Arial MT"/>
                <a:cs typeface="Arial MT"/>
              </a:rPr>
              <a:t>51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98406" y="3282330"/>
            <a:ext cx="7163434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dirty="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sz="34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sz="34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FFFFFF"/>
                </a:solidFill>
                <a:latin typeface="Arial MT"/>
                <a:cs typeface="Arial MT"/>
              </a:rPr>
              <a:t>information,</a:t>
            </a:r>
            <a:r>
              <a:rPr sz="34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450" dirty="0">
                <a:solidFill>
                  <a:srgbClr val="FFFFFF"/>
                </a:solidFill>
                <a:latin typeface="Arial MT"/>
                <a:cs typeface="Arial MT"/>
              </a:rPr>
              <a:t>please</a:t>
            </a:r>
            <a:r>
              <a:rPr sz="34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450" spc="-10" dirty="0">
                <a:solidFill>
                  <a:srgbClr val="FFFFFF"/>
                </a:solidFill>
                <a:latin typeface="Arial MT"/>
                <a:cs typeface="Arial MT"/>
              </a:rPr>
              <a:t>contact:</a:t>
            </a:r>
            <a:endParaRPr sz="34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98406" y="4556773"/>
            <a:ext cx="8239444" cy="14322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2000"/>
              </a:lnSpc>
              <a:spcBef>
                <a:spcPts val="95"/>
              </a:spcBef>
            </a:pPr>
            <a:r>
              <a:rPr sz="3450" dirty="0">
                <a:solidFill>
                  <a:srgbClr val="FFFFFF"/>
                </a:solidFill>
                <a:latin typeface="Arial MT"/>
                <a:cs typeface="Arial MT"/>
              </a:rPr>
              <a:t>Steve</a:t>
            </a:r>
            <a:r>
              <a:rPr sz="3450" spc="-10" dirty="0">
                <a:solidFill>
                  <a:srgbClr val="FFFFFF"/>
                </a:solidFill>
                <a:latin typeface="Arial MT"/>
                <a:cs typeface="Arial MT"/>
              </a:rPr>
              <a:t> Packer </a:t>
            </a:r>
            <a:r>
              <a:rPr sz="34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s</a:t>
            </a:r>
            <a:r>
              <a:rPr lang="en-GB" sz="34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.</a:t>
            </a:r>
            <a:r>
              <a:rPr sz="34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packer@beinitenergy</a:t>
            </a:r>
            <a:r>
              <a:rPr lang="en-GB" sz="34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group</a:t>
            </a:r>
            <a:r>
              <a:rPr sz="34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.com</a:t>
            </a:r>
            <a:endParaRPr lang="en-GB" sz="3450" u="sng" spc="-1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 MT"/>
              <a:cs typeface="Arial MT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F9F0FE10-7114-3ABA-66E1-3DCC5BA70818}"/>
              </a:ext>
            </a:extLst>
          </p:cNvPr>
          <p:cNvSpPr txBox="1"/>
          <p:nvPr/>
        </p:nvSpPr>
        <p:spPr>
          <a:xfrm>
            <a:off x="2503779" y="6167764"/>
            <a:ext cx="8239444" cy="14322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2000"/>
              </a:lnSpc>
              <a:spcBef>
                <a:spcPts val="95"/>
              </a:spcBef>
            </a:pPr>
            <a:r>
              <a:rPr lang="en-GB" sz="3450" spc="-10" dirty="0">
                <a:solidFill>
                  <a:srgbClr val="FFFFFF"/>
                </a:solidFill>
                <a:latin typeface="Arial MT"/>
                <a:cs typeface="Arial MT"/>
              </a:rPr>
              <a:t>Joshua Smith</a:t>
            </a:r>
            <a:r>
              <a:rPr sz="34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GB" sz="3450" u="sng" spc="-1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</a:rPr>
              <a:t>j</a:t>
            </a:r>
            <a:r>
              <a:rPr lang="en-GB" sz="3450" u="sng" spc="-10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.smith</a:t>
            </a:r>
            <a:r>
              <a:rPr sz="34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@beinitenergy</a:t>
            </a:r>
            <a:r>
              <a:rPr lang="en-GB" sz="34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group</a:t>
            </a:r>
            <a:r>
              <a:rPr sz="34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4"/>
              </a:rPr>
              <a:t>.com</a:t>
            </a:r>
            <a:endParaRPr lang="en-GB" sz="3450" u="sng" spc="-1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 MT"/>
              <a:cs typeface="Arial MT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ACD57244-6D7A-DE35-258B-E0FFFAE50B6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01552" y="10965576"/>
            <a:ext cx="718349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0"/>
              </a:lnSpc>
            </a:pPr>
            <a:r>
              <a:rPr dirty="0"/>
              <a:t>Copyright</a:t>
            </a:r>
            <a:r>
              <a:rPr spc="20" dirty="0"/>
              <a:t> </a:t>
            </a:r>
            <a:r>
              <a:rPr dirty="0"/>
              <a:t>©</a:t>
            </a:r>
            <a:r>
              <a:rPr spc="25" dirty="0"/>
              <a:t> </a:t>
            </a:r>
            <a:r>
              <a:rPr dirty="0"/>
              <a:t>202</a:t>
            </a:r>
            <a:r>
              <a:rPr lang="en-GB" dirty="0"/>
              <a:t>4</a:t>
            </a:r>
            <a:r>
              <a:rPr spc="20" dirty="0"/>
              <a:t> </a:t>
            </a:r>
            <a:r>
              <a:rPr dirty="0"/>
              <a:t>BEINIT</a:t>
            </a:r>
            <a:r>
              <a:rPr lang="en-GB" dirty="0"/>
              <a:t> Energy </a:t>
            </a:r>
            <a:r>
              <a:rPr dirty="0"/>
              <a:t>Group</a:t>
            </a:r>
            <a:r>
              <a:rPr lang="en-GB" dirty="0"/>
              <a:t> Services</a:t>
            </a:r>
            <a:r>
              <a:rPr dirty="0"/>
              <a:t>.</a:t>
            </a:r>
            <a:r>
              <a:rPr spc="-65" dirty="0"/>
              <a:t> </a:t>
            </a:r>
            <a:r>
              <a:rPr dirty="0"/>
              <a:t>All</a:t>
            </a:r>
            <a:r>
              <a:rPr spc="20" dirty="0"/>
              <a:t> </a:t>
            </a:r>
            <a:r>
              <a:rPr dirty="0"/>
              <a:t>rights</a:t>
            </a:r>
            <a:r>
              <a:rPr spc="25" dirty="0"/>
              <a:t> </a:t>
            </a:r>
            <a:r>
              <a:rPr spc="-10" dirty="0"/>
              <a:t>reserved.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840</Words>
  <Application>Microsoft Macintosh PowerPoint</Application>
  <PresentationFormat>Custom</PresentationFormat>
  <Paragraphs>115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Arial MT</vt:lpstr>
      <vt:lpstr>Office Theme</vt:lpstr>
      <vt:lpstr>Company Presentation</vt:lpstr>
      <vt:lpstr>Who We Are</vt:lpstr>
      <vt:lpstr>An International Oil &amp; Gas Services Contractor</vt:lpstr>
      <vt:lpstr>Our Capabilities</vt:lpstr>
      <vt:lpstr>Upstream Separation &amp; Processing (onshore / offshore)</vt:lpstr>
      <vt:lpstr>Creating an Impact, Learning a Legacy BEINIT Energy Group Services and Affiliates</vt:lpstr>
      <vt:lpstr>Global Presence - Building Success from the Ground Up</vt:lpstr>
      <vt:lpstr>Global Clients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BEINIT Energy Company Presentation</dc:title>
  <cp:lastModifiedBy>Joshua Smith</cp:lastModifiedBy>
  <cp:revision>2</cp:revision>
  <dcterms:created xsi:type="dcterms:W3CDTF">2024-12-20T09:51:56Z</dcterms:created>
  <dcterms:modified xsi:type="dcterms:W3CDTF">2024-12-20T10:38:49Z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2023-10-06T00:00:00Z</vt:filetime>
  </property>
  <property fmtid="{D5CDD505-2E9C-101B-9397-08002B2CF9AE}" pid="3" name="Creator">
    <vt:lpwstr>Keynote</vt:lpwstr>
  </property>
  <property fmtid="{D5CDD505-2E9C-101B-9397-08002B2CF9AE}" pid="4" name="LastSaved">
    <vt:filetime>2024-12-20T00:00:00Z</vt:filetime>
  </property>
  <property fmtid="{D5CDD505-2E9C-101B-9397-08002B2CF9AE}" pid="5" name="Producer">
    <vt:lpwstr>iLovePDF</vt:lpwstr>
  </property>
</Properties>
</file>